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2" r:id="rId2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p:cNvSpPr>
            <a:spLocks noGrp="1"/>
          </p:cNvSpPr>
          <p:nvPr>
            <p:ph type="dt" sz="half" idx="10"/>
          </p:nvPr>
        </p:nvSpPr>
        <p:spPr/>
        <p:txBody>
          <a:bodyPr/>
          <a:lstStyle/>
          <a:p>
            <a:fld id="{CE2C6212-3B59-4808-9C62-8B9B47FC1876}" type="datetimeFigureOut">
              <a:rPr lang="es-CO" smtClean="0"/>
              <a:t>27/10/2023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805927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CE2C6212-3B59-4808-9C62-8B9B47FC1876}" type="datetimeFigureOut">
              <a:rPr lang="es-CO" smtClean="0"/>
              <a:t>27/10/2023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288175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CE2C6212-3B59-4808-9C62-8B9B47FC1876}" type="datetimeFigureOut">
              <a:rPr lang="es-CO" smtClean="0"/>
              <a:t>27/10/2023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336572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CE2C6212-3B59-4808-9C62-8B9B47FC1876}" type="datetimeFigureOut">
              <a:rPr lang="es-CO" smtClean="0"/>
              <a:t>27/10/2023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820561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E2C6212-3B59-4808-9C62-8B9B47FC1876}" type="datetimeFigureOut">
              <a:rPr lang="es-CO" smtClean="0"/>
              <a:t>27/10/2023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1365492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p:cNvSpPr>
            <a:spLocks noGrp="1"/>
          </p:cNvSpPr>
          <p:nvPr>
            <p:ph type="dt" sz="half" idx="10"/>
          </p:nvPr>
        </p:nvSpPr>
        <p:spPr/>
        <p:txBody>
          <a:bodyPr/>
          <a:lstStyle/>
          <a:p>
            <a:fld id="{CE2C6212-3B59-4808-9C62-8B9B47FC1876}" type="datetimeFigureOut">
              <a:rPr lang="es-CO" smtClean="0"/>
              <a:t>27/10/2023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2866793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p:cNvSpPr>
            <a:spLocks noGrp="1"/>
          </p:cNvSpPr>
          <p:nvPr>
            <p:ph type="dt" sz="half" idx="10"/>
          </p:nvPr>
        </p:nvSpPr>
        <p:spPr/>
        <p:txBody>
          <a:bodyPr/>
          <a:lstStyle/>
          <a:p>
            <a:fld id="{CE2C6212-3B59-4808-9C62-8B9B47FC1876}" type="datetimeFigureOut">
              <a:rPr lang="es-CO" smtClean="0"/>
              <a:t>27/10/2023</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698821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2"/>
          <p:cNvSpPr>
            <a:spLocks noGrp="1"/>
          </p:cNvSpPr>
          <p:nvPr>
            <p:ph type="dt" sz="half" idx="10"/>
          </p:nvPr>
        </p:nvSpPr>
        <p:spPr/>
        <p:txBody>
          <a:bodyPr/>
          <a:lstStyle/>
          <a:p>
            <a:fld id="{CE2C6212-3B59-4808-9C62-8B9B47FC1876}" type="datetimeFigureOut">
              <a:rPr lang="es-CO" smtClean="0"/>
              <a:t>27/10/2023</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208266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E2C6212-3B59-4808-9C62-8B9B47FC1876}" type="datetimeFigureOut">
              <a:rPr lang="es-CO" smtClean="0"/>
              <a:t>27/10/2023</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4227571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E2C6212-3B59-4808-9C62-8B9B47FC1876}" type="datetimeFigureOut">
              <a:rPr lang="es-CO" smtClean="0"/>
              <a:t>27/10/2023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256261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E2C6212-3B59-4808-9C62-8B9B47FC1876}" type="datetimeFigureOut">
              <a:rPr lang="es-CO" smtClean="0"/>
              <a:t>27/10/2023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5ED9020C-AB7F-406E-84B9-67730D33DD28}" type="slidenum">
              <a:rPr lang="es-CO" smtClean="0"/>
              <a:t>‹#›</a:t>
            </a:fld>
            <a:endParaRPr lang="es-CO"/>
          </a:p>
        </p:txBody>
      </p:sp>
    </p:spTree>
    <p:extLst>
      <p:ext uri="{BB962C8B-B14F-4D97-AF65-F5344CB8AC3E}">
        <p14:creationId xmlns:p14="http://schemas.microsoft.com/office/powerpoint/2010/main" val="2121391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2C6212-3B59-4808-9C62-8B9B47FC1876}" type="datetimeFigureOut">
              <a:rPr lang="es-CO" smtClean="0"/>
              <a:t>27/10/2023</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9020C-AB7F-406E-84B9-67730D33DD28}" type="slidenum">
              <a:rPr lang="es-CO" smtClean="0"/>
              <a:t>‹#›</a:t>
            </a:fld>
            <a:endParaRPr lang="es-CO"/>
          </a:p>
        </p:txBody>
      </p:sp>
    </p:spTree>
    <p:extLst>
      <p:ext uri="{BB962C8B-B14F-4D97-AF65-F5344CB8AC3E}">
        <p14:creationId xmlns:p14="http://schemas.microsoft.com/office/powerpoint/2010/main" val="1973326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050156" y="20786"/>
            <a:ext cx="3329438" cy="1200329"/>
          </a:xfrm>
          <a:prstGeom prst="rect">
            <a:avLst/>
          </a:prstGeom>
          <a:noFill/>
        </p:spPr>
        <p:txBody>
          <a:bodyPr wrap="none" lIns="91440" tIns="45720" rIns="91440" bIns="45720">
            <a:spAutoFit/>
          </a:bodyPr>
          <a:lstStyle/>
          <a:p>
            <a:pPr algn="ctr"/>
            <a:r>
              <a:rPr lang="es-ES" sz="7200" b="1" cap="none" spc="0" dirty="0">
                <a:ln w="12700" cmpd="sng">
                  <a:solidFill>
                    <a:schemeClr val="accent4"/>
                  </a:solidFill>
                  <a:prstDash val="solid"/>
                </a:ln>
                <a:effectLst/>
              </a:rPr>
              <a:t>GRAFOS</a:t>
            </a:r>
          </a:p>
        </p:txBody>
      </p:sp>
      <p:sp>
        <p:nvSpPr>
          <p:cNvPr id="5" name="CuadroTexto 4"/>
          <p:cNvSpPr txBox="1"/>
          <p:nvPr/>
        </p:nvSpPr>
        <p:spPr>
          <a:xfrm>
            <a:off x="785611" y="1160344"/>
            <a:ext cx="5692462"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Definición de Grafos </a:t>
            </a:r>
          </a:p>
        </p:txBody>
      </p:sp>
      <p:sp>
        <p:nvSpPr>
          <p:cNvPr id="6" name="CuadroTexto 5"/>
          <p:cNvSpPr txBox="1"/>
          <p:nvPr/>
        </p:nvSpPr>
        <p:spPr>
          <a:xfrm>
            <a:off x="785611" y="1983346"/>
            <a:ext cx="10547797" cy="2062103"/>
          </a:xfrm>
          <a:prstGeom prst="rect">
            <a:avLst/>
          </a:prstGeom>
          <a:noFill/>
        </p:spPr>
        <p:txBody>
          <a:bodyPr wrap="square" rtlCol="0">
            <a:spAutoFit/>
          </a:bodyPr>
          <a:lstStyle/>
          <a:p>
            <a:r>
              <a:rPr lang="es-ES" sz="3200" dirty="0"/>
              <a:t>Se define como un conjunto finito de puntos o vértices que se comunican con una traza llamada  lado para formar una figura con estas relaciones (un grafo contiene un conjunto finito de lados).  Ejemplos:</a:t>
            </a:r>
            <a:endParaRPr lang="es-CO" sz="3200" dirty="0"/>
          </a:p>
        </p:txBody>
      </p:sp>
      <p:pic>
        <p:nvPicPr>
          <p:cNvPr id="7" name="Imagen 6" descr="http://vignette1.wikia.nocookie.net/pert-cpm/images/2/26/6imagen3.gif/revision/latest?cb=20140203023341&amp;path-prefix=es"/>
          <p:cNvPicPr/>
          <p:nvPr/>
        </p:nvPicPr>
        <p:blipFill>
          <a:blip r:embed="rId2">
            <a:extLst>
              <a:ext uri="{28A0092B-C50C-407E-A947-70E740481C1C}">
                <a14:useLocalDpi xmlns:a14="http://schemas.microsoft.com/office/drawing/2010/main" val="0"/>
              </a:ext>
            </a:extLst>
          </a:blip>
          <a:srcRect/>
          <a:stretch>
            <a:fillRect/>
          </a:stretch>
        </p:blipFill>
        <p:spPr bwMode="auto">
          <a:xfrm>
            <a:off x="984442" y="4073294"/>
            <a:ext cx="3214071" cy="2108563"/>
          </a:xfrm>
          <a:prstGeom prst="rect">
            <a:avLst/>
          </a:prstGeom>
          <a:noFill/>
          <a:ln>
            <a:noFill/>
          </a:ln>
        </p:spPr>
      </p:pic>
      <p:pic>
        <p:nvPicPr>
          <p:cNvPr id="8" name="Imagen 7" descr="http://biblioteca.udgvirtual.udg.mx/documentos/Objetos_programacion/Arboles_y_grafos/img/grafo_nodirigido.jpeg"/>
          <p:cNvPicPr/>
          <p:nvPr/>
        </p:nvPicPr>
        <p:blipFill>
          <a:blip r:embed="rId3">
            <a:extLst>
              <a:ext uri="{28A0092B-C50C-407E-A947-70E740481C1C}">
                <a14:useLocalDpi xmlns:a14="http://schemas.microsoft.com/office/drawing/2010/main" val="0"/>
              </a:ext>
            </a:extLst>
          </a:blip>
          <a:srcRect/>
          <a:stretch>
            <a:fillRect/>
          </a:stretch>
        </p:blipFill>
        <p:spPr bwMode="auto">
          <a:xfrm>
            <a:off x="4645346" y="3971219"/>
            <a:ext cx="2734248" cy="2081850"/>
          </a:xfrm>
          <a:prstGeom prst="rect">
            <a:avLst/>
          </a:prstGeom>
          <a:noFill/>
          <a:ln>
            <a:noFill/>
          </a:ln>
        </p:spPr>
      </p:pic>
      <p:pic>
        <p:nvPicPr>
          <p:cNvPr id="9" name="Imagen 8" descr="http://html.rincondelvago.com/000209365.png"/>
          <p:cNvPicPr/>
          <p:nvPr/>
        </p:nvPicPr>
        <p:blipFill>
          <a:blip r:embed="rId4">
            <a:extLst>
              <a:ext uri="{28A0092B-C50C-407E-A947-70E740481C1C}">
                <a14:useLocalDpi xmlns:a14="http://schemas.microsoft.com/office/drawing/2010/main" val="0"/>
              </a:ext>
            </a:extLst>
          </a:blip>
          <a:srcRect/>
          <a:stretch>
            <a:fillRect/>
          </a:stretch>
        </p:blipFill>
        <p:spPr bwMode="auto">
          <a:xfrm>
            <a:off x="7681000" y="3854354"/>
            <a:ext cx="3992907" cy="2237352"/>
          </a:xfrm>
          <a:prstGeom prst="rect">
            <a:avLst/>
          </a:prstGeom>
          <a:noFill/>
          <a:ln>
            <a:noFill/>
          </a:ln>
        </p:spPr>
      </p:pic>
      <p:sp>
        <p:nvSpPr>
          <p:cNvPr id="10" name="CuadroTexto 9"/>
          <p:cNvSpPr txBox="1"/>
          <p:nvPr/>
        </p:nvSpPr>
        <p:spPr>
          <a:xfrm>
            <a:off x="1442434" y="6177076"/>
            <a:ext cx="1918952" cy="369332"/>
          </a:xfrm>
          <a:prstGeom prst="rect">
            <a:avLst/>
          </a:prstGeom>
          <a:noFill/>
        </p:spPr>
        <p:txBody>
          <a:bodyPr wrap="square" rtlCol="0">
            <a:spAutoFit/>
          </a:bodyPr>
          <a:lstStyle/>
          <a:p>
            <a:pPr algn="ctr"/>
            <a:r>
              <a:rPr lang="es-ES" b="1" dirty="0"/>
              <a:t>Grafo 1	</a:t>
            </a:r>
            <a:endParaRPr lang="es-CO" dirty="0"/>
          </a:p>
        </p:txBody>
      </p:sp>
      <p:sp>
        <p:nvSpPr>
          <p:cNvPr id="12" name="CuadroTexto 11"/>
          <p:cNvSpPr txBox="1"/>
          <p:nvPr/>
        </p:nvSpPr>
        <p:spPr>
          <a:xfrm>
            <a:off x="5052994" y="6177076"/>
            <a:ext cx="1918952" cy="369332"/>
          </a:xfrm>
          <a:prstGeom prst="rect">
            <a:avLst/>
          </a:prstGeom>
          <a:noFill/>
        </p:spPr>
        <p:txBody>
          <a:bodyPr wrap="square" rtlCol="0">
            <a:spAutoFit/>
          </a:bodyPr>
          <a:lstStyle/>
          <a:p>
            <a:pPr algn="ctr"/>
            <a:r>
              <a:rPr lang="es-ES" b="1" dirty="0"/>
              <a:t>Grafo 2</a:t>
            </a:r>
            <a:endParaRPr lang="es-CO" dirty="0"/>
          </a:p>
        </p:txBody>
      </p:sp>
      <p:sp>
        <p:nvSpPr>
          <p:cNvPr id="13" name="CuadroTexto 12"/>
          <p:cNvSpPr txBox="1"/>
          <p:nvPr/>
        </p:nvSpPr>
        <p:spPr>
          <a:xfrm>
            <a:off x="8717977" y="6129921"/>
            <a:ext cx="1918952" cy="369332"/>
          </a:xfrm>
          <a:prstGeom prst="rect">
            <a:avLst/>
          </a:prstGeom>
          <a:noFill/>
        </p:spPr>
        <p:txBody>
          <a:bodyPr wrap="square" rtlCol="0">
            <a:spAutoFit/>
          </a:bodyPr>
          <a:lstStyle/>
          <a:p>
            <a:pPr algn="ctr"/>
            <a:r>
              <a:rPr lang="es-ES" b="1" dirty="0"/>
              <a:t>Grafo 3	</a:t>
            </a:r>
            <a:endParaRPr lang="es-CO" dirty="0"/>
          </a:p>
        </p:txBody>
      </p:sp>
    </p:spTree>
    <p:extLst>
      <p:ext uri="{BB962C8B-B14F-4D97-AF65-F5344CB8AC3E}">
        <p14:creationId xmlns:p14="http://schemas.microsoft.com/office/powerpoint/2010/main" val="1943665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64327" y="184719"/>
            <a:ext cx="5692462"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Trayectoria:</a:t>
            </a:r>
          </a:p>
        </p:txBody>
      </p:sp>
      <p:sp>
        <p:nvSpPr>
          <p:cNvPr id="3" name="CuadroTexto 2"/>
          <p:cNvSpPr txBox="1"/>
          <p:nvPr/>
        </p:nvSpPr>
        <p:spPr>
          <a:xfrm>
            <a:off x="764327" y="892605"/>
            <a:ext cx="10728977" cy="4031873"/>
          </a:xfrm>
          <a:prstGeom prst="rect">
            <a:avLst/>
          </a:prstGeom>
          <a:noFill/>
        </p:spPr>
        <p:txBody>
          <a:bodyPr wrap="square" rtlCol="0">
            <a:spAutoFit/>
          </a:bodyPr>
          <a:lstStyle/>
          <a:p>
            <a:pPr lvl="0"/>
            <a:r>
              <a:rPr lang="es-ES_tradnl" sz="3200" b="1" dirty="0"/>
              <a:t>Trayectoria:</a:t>
            </a:r>
            <a:r>
              <a:rPr lang="es-ES_tradnl" sz="3200" dirty="0"/>
              <a:t> describe el camino para ir de un vértice i a un vértice j en un grafo.  Por ejemplo en el grafo 1 para ir del vértice 1 al 4 puedo ir con tres trayectorias: </a:t>
            </a:r>
            <a:r>
              <a:rPr lang="es-ES_tradnl" sz="3200" b="1" dirty="0"/>
              <a:t>1234, 134, 124.  </a:t>
            </a:r>
            <a:r>
              <a:rPr lang="es-ES_tradnl" sz="3200" dirty="0"/>
              <a:t>Es de anotar que para que exista la trayectoria los lados sobre la trayectoria deben pertenecer al conjunto de lados del grafo.  Así &lt;1,2&gt;, &lt;2,3&gt;,&lt;3,4&gt; pertenecen al conjunto de lados del Grafo 1, lo anterior quiere decir que en un grafo pueden haber trayectorias que no son válidas.</a:t>
            </a:r>
            <a:endParaRPr lang="es-CO" sz="3200" dirty="0"/>
          </a:p>
        </p:txBody>
      </p:sp>
      <p:pic>
        <p:nvPicPr>
          <p:cNvPr id="4" name="Imagen 3" descr="http://vignette1.wikia.nocookie.net/pert-cpm/images/2/26/6imagen3.gif/revision/latest?cb=20140203023341&amp;path-prefix=es"/>
          <p:cNvPicPr/>
          <p:nvPr/>
        </p:nvPicPr>
        <p:blipFill>
          <a:blip r:embed="rId2">
            <a:extLst>
              <a:ext uri="{28A0092B-C50C-407E-A947-70E740481C1C}">
                <a14:useLocalDpi xmlns:a14="http://schemas.microsoft.com/office/drawing/2010/main" val="0"/>
              </a:ext>
            </a:extLst>
          </a:blip>
          <a:srcRect/>
          <a:stretch>
            <a:fillRect/>
          </a:stretch>
        </p:blipFill>
        <p:spPr bwMode="auto">
          <a:xfrm>
            <a:off x="1854447" y="4792058"/>
            <a:ext cx="3214071" cy="2108563"/>
          </a:xfrm>
          <a:prstGeom prst="rect">
            <a:avLst/>
          </a:prstGeom>
          <a:noFill/>
          <a:ln>
            <a:noFill/>
          </a:ln>
        </p:spPr>
      </p:pic>
      <p:sp>
        <p:nvSpPr>
          <p:cNvPr id="5" name="CuadroTexto 4"/>
          <p:cNvSpPr txBox="1"/>
          <p:nvPr/>
        </p:nvSpPr>
        <p:spPr>
          <a:xfrm>
            <a:off x="3461482" y="6423905"/>
            <a:ext cx="1918952" cy="369332"/>
          </a:xfrm>
          <a:prstGeom prst="rect">
            <a:avLst/>
          </a:prstGeom>
          <a:noFill/>
        </p:spPr>
        <p:txBody>
          <a:bodyPr wrap="square" rtlCol="0">
            <a:spAutoFit/>
          </a:bodyPr>
          <a:lstStyle/>
          <a:p>
            <a:pPr algn="ctr"/>
            <a:r>
              <a:rPr lang="es-ES" b="1" dirty="0"/>
              <a:t>Grafo 1	</a:t>
            </a:r>
            <a:endParaRPr lang="es-CO" dirty="0"/>
          </a:p>
        </p:txBody>
      </p:sp>
      <p:sp>
        <p:nvSpPr>
          <p:cNvPr id="20" name="Elipse 19"/>
          <p:cNvSpPr/>
          <p:nvPr/>
        </p:nvSpPr>
        <p:spPr>
          <a:xfrm>
            <a:off x="7242517" y="4386775"/>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21" name="Elipse 20"/>
          <p:cNvSpPr/>
          <p:nvPr/>
        </p:nvSpPr>
        <p:spPr>
          <a:xfrm>
            <a:off x="9097108" y="4386775"/>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22" name="Elipse 21"/>
          <p:cNvSpPr/>
          <p:nvPr/>
        </p:nvSpPr>
        <p:spPr>
          <a:xfrm>
            <a:off x="7242517" y="583340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sp>
        <p:nvSpPr>
          <p:cNvPr id="23" name="Elipse 22"/>
          <p:cNvSpPr/>
          <p:nvPr/>
        </p:nvSpPr>
        <p:spPr>
          <a:xfrm>
            <a:off x="9097108" y="583340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cxnSp>
        <p:nvCxnSpPr>
          <p:cNvPr id="24" name="Conector recto 23"/>
          <p:cNvCxnSpPr>
            <a:stCxn id="20" idx="6"/>
            <a:endCxn id="21" idx="2"/>
          </p:cNvCxnSpPr>
          <p:nvPr/>
        </p:nvCxnSpPr>
        <p:spPr>
          <a:xfrm>
            <a:off x="7903699" y="4724400"/>
            <a:ext cx="1193409" cy="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Conector recto 24"/>
          <p:cNvCxnSpPr>
            <a:stCxn id="21" idx="4"/>
            <a:endCxn id="23" idx="0"/>
          </p:cNvCxnSpPr>
          <p:nvPr/>
        </p:nvCxnSpPr>
        <p:spPr>
          <a:xfrm>
            <a:off x="9427699" y="5062024"/>
            <a:ext cx="0" cy="77137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Conector recto 25"/>
          <p:cNvCxnSpPr/>
          <p:nvPr/>
        </p:nvCxnSpPr>
        <p:spPr>
          <a:xfrm flipH="1">
            <a:off x="7903699" y="6114757"/>
            <a:ext cx="1193409" cy="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Conector recto 26"/>
          <p:cNvCxnSpPr>
            <a:stCxn id="20" idx="4"/>
            <a:endCxn id="22" idx="0"/>
          </p:cNvCxnSpPr>
          <p:nvPr/>
        </p:nvCxnSpPr>
        <p:spPr>
          <a:xfrm>
            <a:off x="7573108" y="5062024"/>
            <a:ext cx="0" cy="77137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Conector recto de flecha 32"/>
          <p:cNvCxnSpPr>
            <a:stCxn id="20" idx="5"/>
            <a:endCxn id="23" idx="1"/>
          </p:cNvCxnSpPr>
          <p:nvPr/>
        </p:nvCxnSpPr>
        <p:spPr>
          <a:xfrm>
            <a:off x="7806871" y="4963136"/>
            <a:ext cx="1387065" cy="969154"/>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CuadroTexto 35"/>
          <p:cNvSpPr txBox="1"/>
          <p:nvPr/>
        </p:nvSpPr>
        <p:spPr>
          <a:xfrm>
            <a:off x="9427698" y="5112819"/>
            <a:ext cx="2883673" cy="461665"/>
          </a:xfrm>
          <a:prstGeom prst="rect">
            <a:avLst/>
          </a:prstGeom>
          <a:noFill/>
        </p:spPr>
        <p:txBody>
          <a:bodyPr wrap="square" rtlCol="0">
            <a:spAutoFit/>
          </a:bodyPr>
          <a:lstStyle/>
          <a:p>
            <a:r>
              <a:rPr lang="es-CO" sz="2400" b="1" dirty="0">
                <a:solidFill>
                  <a:srgbClr val="002060"/>
                </a:solidFill>
              </a:rPr>
              <a:t>Hallar la Trayectorias</a:t>
            </a:r>
          </a:p>
        </p:txBody>
      </p:sp>
    </p:spTree>
    <p:extLst>
      <p:ext uri="{BB962C8B-B14F-4D97-AF65-F5344CB8AC3E}">
        <p14:creationId xmlns:p14="http://schemas.microsoft.com/office/powerpoint/2010/main" val="898780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64326" y="184719"/>
            <a:ext cx="7352731"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Longitud de Trayectoria:</a:t>
            </a:r>
          </a:p>
        </p:txBody>
      </p:sp>
      <p:sp>
        <p:nvSpPr>
          <p:cNvPr id="3" name="CuadroTexto 2"/>
          <p:cNvSpPr txBox="1"/>
          <p:nvPr/>
        </p:nvSpPr>
        <p:spPr>
          <a:xfrm>
            <a:off x="764327" y="892605"/>
            <a:ext cx="10728977" cy="2062103"/>
          </a:xfrm>
          <a:prstGeom prst="rect">
            <a:avLst/>
          </a:prstGeom>
          <a:noFill/>
        </p:spPr>
        <p:txBody>
          <a:bodyPr wrap="square" rtlCol="0">
            <a:spAutoFit/>
          </a:bodyPr>
          <a:lstStyle/>
          <a:p>
            <a:pPr lvl="0"/>
            <a:r>
              <a:rPr lang="es-ES_tradnl" sz="3200" dirty="0"/>
              <a:t>Se define con la cantidad de lados que intervienen en la trayectoria.  En el ejemplo anterior para la trayectoria 1234 su longitud es: 3.  En el caso de 134 y 124 la longitud en cada caso es: 2</a:t>
            </a:r>
            <a:endParaRPr lang="es-CO" sz="3200" dirty="0"/>
          </a:p>
        </p:txBody>
      </p:sp>
      <p:pic>
        <p:nvPicPr>
          <p:cNvPr id="7" name="Imagen 6" descr="http://vignette1.wikia.nocookie.net/pert-cpm/images/2/26/6imagen3.gif/revision/latest?cb=20140203023341&amp;path-prefix=es"/>
          <p:cNvPicPr/>
          <p:nvPr/>
        </p:nvPicPr>
        <p:blipFill>
          <a:blip r:embed="rId2">
            <a:extLst>
              <a:ext uri="{28A0092B-C50C-407E-A947-70E740481C1C}">
                <a14:useLocalDpi xmlns:a14="http://schemas.microsoft.com/office/drawing/2010/main" val="0"/>
              </a:ext>
            </a:extLst>
          </a:blip>
          <a:srcRect/>
          <a:stretch>
            <a:fillRect/>
          </a:stretch>
        </p:blipFill>
        <p:spPr bwMode="auto">
          <a:xfrm>
            <a:off x="1685635" y="3385289"/>
            <a:ext cx="3214071" cy="2108563"/>
          </a:xfrm>
          <a:prstGeom prst="rect">
            <a:avLst/>
          </a:prstGeom>
          <a:noFill/>
          <a:ln>
            <a:noFill/>
          </a:ln>
        </p:spPr>
      </p:pic>
      <p:sp>
        <p:nvSpPr>
          <p:cNvPr id="8" name="CuadroTexto 7"/>
          <p:cNvSpPr txBox="1"/>
          <p:nvPr/>
        </p:nvSpPr>
        <p:spPr>
          <a:xfrm>
            <a:off x="3292670" y="5017136"/>
            <a:ext cx="1918952" cy="369332"/>
          </a:xfrm>
          <a:prstGeom prst="rect">
            <a:avLst/>
          </a:prstGeom>
          <a:noFill/>
        </p:spPr>
        <p:txBody>
          <a:bodyPr wrap="square" rtlCol="0">
            <a:spAutoFit/>
          </a:bodyPr>
          <a:lstStyle/>
          <a:p>
            <a:pPr algn="ctr"/>
            <a:r>
              <a:rPr lang="es-ES" b="1" dirty="0"/>
              <a:t>Grafo 1	</a:t>
            </a:r>
            <a:endParaRPr lang="es-CO" dirty="0"/>
          </a:p>
        </p:txBody>
      </p:sp>
      <p:sp>
        <p:nvSpPr>
          <p:cNvPr id="9" name="Elipse 8"/>
          <p:cNvSpPr/>
          <p:nvPr/>
        </p:nvSpPr>
        <p:spPr>
          <a:xfrm>
            <a:off x="5962356" y="338797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10" name="Elipse 9"/>
          <p:cNvSpPr/>
          <p:nvPr/>
        </p:nvSpPr>
        <p:spPr>
          <a:xfrm>
            <a:off x="7816947" y="338797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11" name="Elipse 10"/>
          <p:cNvSpPr/>
          <p:nvPr/>
        </p:nvSpPr>
        <p:spPr>
          <a:xfrm>
            <a:off x="5962356" y="4834597"/>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sp>
        <p:nvSpPr>
          <p:cNvPr id="12" name="Elipse 11"/>
          <p:cNvSpPr/>
          <p:nvPr/>
        </p:nvSpPr>
        <p:spPr>
          <a:xfrm>
            <a:off x="7816947" y="4834597"/>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cxnSp>
        <p:nvCxnSpPr>
          <p:cNvPr id="13" name="Conector recto 12"/>
          <p:cNvCxnSpPr>
            <a:stCxn id="9" idx="6"/>
            <a:endCxn id="10" idx="2"/>
          </p:cNvCxnSpPr>
          <p:nvPr/>
        </p:nvCxnSpPr>
        <p:spPr>
          <a:xfrm>
            <a:off x="6623538" y="3725595"/>
            <a:ext cx="1193409" cy="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Conector recto 13"/>
          <p:cNvCxnSpPr>
            <a:stCxn id="10" idx="4"/>
            <a:endCxn id="12" idx="0"/>
          </p:cNvCxnSpPr>
          <p:nvPr/>
        </p:nvCxnSpPr>
        <p:spPr>
          <a:xfrm>
            <a:off x="8147538" y="4063219"/>
            <a:ext cx="0" cy="77137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p:nvCxnSpPr>
        <p:spPr>
          <a:xfrm flipH="1">
            <a:off x="6623538" y="5115952"/>
            <a:ext cx="1193409" cy="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Conector recto 15"/>
          <p:cNvCxnSpPr>
            <a:stCxn id="9" idx="4"/>
            <a:endCxn id="11" idx="0"/>
          </p:cNvCxnSpPr>
          <p:nvPr/>
        </p:nvCxnSpPr>
        <p:spPr>
          <a:xfrm>
            <a:off x="6292947" y="4063219"/>
            <a:ext cx="0" cy="77137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a:stCxn id="9" idx="5"/>
            <a:endCxn id="12" idx="1"/>
          </p:cNvCxnSpPr>
          <p:nvPr/>
        </p:nvCxnSpPr>
        <p:spPr>
          <a:xfrm>
            <a:off x="6526710" y="3964331"/>
            <a:ext cx="1387065" cy="969154"/>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CuadroTexto 17"/>
          <p:cNvSpPr txBox="1"/>
          <p:nvPr/>
        </p:nvSpPr>
        <p:spPr>
          <a:xfrm>
            <a:off x="8147537" y="4114014"/>
            <a:ext cx="2883673" cy="830997"/>
          </a:xfrm>
          <a:prstGeom prst="rect">
            <a:avLst/>
          </a:prstGeom>
          <a:noFill/>
        </p:spPr>
        <p:txBody>
          <a:bodyPr wrap="square" rtlCol="0">
            <a:spAutoFit/>
          </a:bodyPr>
          <a:lstStyle/>
          <a:p>
            <a:r>
              <a:rPr lang="es-CO" sz="2400" b="1" dirty="0">
                <a:solidFill>
                  <a:srgbClr val="002060"/>
                </a:solidFill>
              </a:rPr>
              <a:t>Hallar la longitud de trayectoria posibles?</a:t>
            </a:r>
          </a:p>
        </p:txBody>
      </p:sp>
    </p:spTree>
    <p:extLst>
      <p:ext uri="{BB962C8B-B14F-4D97-AF65-F5344CB8AC3E}">
        <p14:creationId xmlns:p14="http://schemas.microsoft.com/office/powerpoint/2010/main" val="1440411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64326" y="184719"/>
            <a:ext cx="7352731"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Trayectoria simple:</a:t>
            </a:r>
          </a:p>
        </p:txBody>
      </p:sp>
      <p:sp>
        <p:nvSpPr>
          <p:cNvPr id="3" name="CuadroTexto 2"/>
          <p:cNvSpPr txBox="1"/>
          <p:nvPr/>
        </p:nvSpPr>
        <p:spPr>
          <a:xfrm>
            <a:off x="764326" y="846135"/>
            <a:ext cx="10728977" cy="3046988"/>
          </a:xfrm>
          <a:prstGeom prst="rect">
            <a:avLst/>
          </a:prstGeom>
          <a:noFill/>
        </p:spPr>
        <p:txBody>
          <a:bodyPr wrap="square" rtlCol="0">
            <a:spAutoFit/>
          </a:bodyPr>
          <a:lstStyle/>
          <a:p>
            <a:pPr lvl="0"/>
            <a:r>
              <a:rPr lang="es-ES_tradnl" sz="3200" dirty="0"/>
              <a:t>Se da cuando todos los vértices excepto posiblemente el primero y el ultimo son distintos.  Por ejemplo: 1234 es trayectoria simple en el Grafo 1.  Pero si se diera la trayectoria 12324 en este grafo no sería una trayectoria simple.  Otro caso analizable seria la trayectoria 12341 que efectivamente seria simple (el primero y el último de los vértices son iguales).</a:t>
            </a:r>
            <a:endParaRPr lang="es-CO" sz="3200" dirty="0"/>
          </a:p>
        </p:txBody>
      </p:sp>
      <p:pic>
        <p:nvPicPr>
          <p:cNvPr id="4" name="Imagen 3" descr="http://vignette1.wikia.nocookie.net/pert-cpm/images/2/26/6imagen3.gif/revision/latest?cb=20140203023341&amp;path-prefix=es"/>
          <p:cNvPicPr/>
          <p:nvPr/>
        </p:nvPicPr>
        <p:blipFill>
          <a:blip r:embed="rId2">
            <a:extLst>
              <a:ext uri="{28A0092B-C50C-407E-A947-70E740481C1C}">
                <a14:useLocalDpi xmlns:a14="http://schemas.microsoft.com/office/drawing/2010/main" val="0"/>
              </a:ext>
            </a:extLst>
          </a:blip>
          <a:srcRect/>
          <a:stretch>
            <a:fillRect/>
          </a:stretch>
        </p:blipFill>
        <p:spPr bwMode="auto">
          <a:xfrm>
            <a:off x="1685635" y="4235295"/>
            <a:ext cx="3214071" cy="2108563"/>
          </a:xfrm>
          <a:prstGeom prst="rect">
            <a:avLst/>
          </a:prstGeom>
          <a:noFill/>
          <a:ln>
            <a:noFill/>
          </a:ln>
        </p:spPr>
      </p:pic>
      <p:sp>
        <p:nvSpPr>
          <p:cNvPr id="5" name="CuadroTexto 4"/>
          <p:cNvSpPr txBox="1"/>
          <p:nvPr/>
        </p:nvSpPr>
        <p:spPr>
          <a:xfrm>
            <a:off x="3292670" y="5867142"/>
            <a:ext cx="1918952" cy="369332"/>
          </a:xfrm>
          <a:prstGeom prst="rect">
            <a:avLst/>
          </a:prstGeom>
          <a:noFill/>
        </p:spPr>
        <p:txBody>
          <a:bodyPr wrap="square" rtlCol="0">
            <a:spAutoFit/>
          </a:bodyPr>
          <a:lstStyle/>
          <a:p>
            <a:pPr algn="ctr"/>
            <a:r>
              <a:rPr lang="es-ES" b="1" dirty="0"/>
              <a:t>Grafo 1	</a:t>
            </a:r>
            <a:endParaRPr lang="es-CO" dirty="0"/>
          </a:p>
        </p:txBody>
      </p:sp>
    </p:spTree>
    <p:extLst>
      <p:ext uri="{BB962C8B-B14F-4D97-AF65-F5344CB8AC3E}">
        <p14:creationId xmlns:p14="http://schemas.microsoft.com/office/powerpoint/2010/main" val="308549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764326" y="184719"/>
            <a:ext cx="7352731"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CICLO:</a:t>
            </a:r>
          </a:p>
        </p:txBody>
      </p:sp>
      <p:sp>
        <p:nvSpPr>
          <p:cNvPr id="4" name="CuadroTexto 3"/>
          <p:cNvSpPr txBox="1"/>
          <p:nvPr/>
        </p:nvSpPr>
        <p:spPr>
          <a:xfrm>
            <a:off x="764326" y="1021393"/>
            <a:ext cx="10728977" cy="1569660"/>
          </a:xfrm>
          <a:prstGeom prst="rect">
            <a:avLst/>
          </a:prstGeom>
          <a:noFill/>
        </p:spPr>
        <p:txBody>
          <a:bodyPr wrap="square" rtlCol="0">
            <a:spAutoFit/>
          </a:bodyPr>
          <a:lstStyle/>
          <a:p>
            <a:pPr lvl="0"/>
            <a:r>
              <a:rPr lang="es-ES_tradnl" sz="3200" dirty="0"/>
              <a:t>Se define como una trayectoria simple en el cual el primero y el último vértice son iguales.  En el Grafo 2 la trayectoria ABCA forma un ciclo.</a:t>
            </a:r>
            <a:endParaRPr lang="es-CO" sz="3200" dirty="0"/>
          </a:p>
        </p:txBody>
      </p:sp>
      <p:pic>
        <p:nvPicPr>
          <p:cNvPr id="5" name="Imagen 4" descr="http://biblioteca.udgvirtual.udg.mx/documentos/Objetos_programacion/Arboles_y_grafos/img/grafo_nodirigido.jpeg"/>
          <p:cNvPicPr/>
          <p:nvPr/>
        </p:nvPicPr>
        <p:blipFill>
          <a:blip r:embed="rId2">
            <a:extLst>
              <a:ext uri="{28A0092B-C50C-407E-A947-70E740481C1C}">
                <a14:useLocalDpi xmlns:a14="http://schemas.microsoft.com/office/drawing/2010/main" val="0"/>
              </a:ext>
            </a:extLst>
          </a:blip>
          <a:srcRect/>
          <a:stretch>
            <a:fillRect/>
          </a:stretch>
        </p:blipFill>
        <p:spPr bwMode="auto">
          <a:xfrm>
            <a:off x="4477921" y="3095456"/>
            <a:ext cx="2734248" cy="2081850"/>
          </a:xfrm>
          <a:prstGeom prst="rect">
            <a:avLst/>
          </a:prstGeom>
          <a:noFill/>
          <a:ln>
            <a:noFill/>
          </a:ln>
        </p:spPr>
      </p:pic>
      <p:sp>
        <p:nvSpPr>
          <p:cNvPr id="6" name="CuadroTexto 5"/>
          <p:cNvSpPr txBox="1"/>
          <p:nvPr/>
        </p:nvSpPr>
        <p:spPr>
          <a:xfrm>
            <a:off x="4885569" y="5301313"/>
            <a:ext cx="1918952" cy="369332"/>
          </a:xfrm>
          <a:prstGeom prst="rect">
            <a:avLst/>
          </a:prstGeom>
          <a:noFill/>
        </p:spPr>
        <p:txBody>
          <a:bodyPr wrap="square" rtlCol="0">
            <a:spAutoFit/>
          </a:bodyPr>
          <a:lstStyle/>
          <a:p>
            <a:pPr algn="ctr"/>
            <a:r>
              <a:rPr lang="es-ES" b="1" dirty="0"/>
              <a:t>Grafo 2</a:t>
            </a:r>
            <a:endParaRPr lang="es-CO" dirty="0"/>
          </a:p>
        </p:txBody>
      </p:sp>
    </p:spTree>
    <p:extLst>
      <p:ext uri="{BB962C8B-B14F-4D97-AF65-F5344CB8AC3E}">
        <p14:creationId xmlns:p14="http://schemas.microsoft.com/office/powerpoint/2010/main" val="3470451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64326" y="184719"/>
            <a:ext cx="7352731"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Grafo Conectado:</a:t>
            </a:r>
          </a:p>
        </p:txBody>
      </p:sp>
      <p:sp>
        <p:nvSpPr>
          <p:cNvPr id="3" name="CuadroTexto 2"/>
          <p:cNvSpPr txBox="1"/>
          <p:nvPr/>
        </p:nvSpPr>
        <p:spPr>
          <a:xfrm>
            <a:off x="764326" y="846135"/>
            <a:ext cx="10728977" cy="2062103"/>
          </a:xfrm>
          <a:prstGeom prst="rect">
            <a:avLst/>
          </a:prstGeom>
          <a:noFill/>
        </p:spPr>
        <p:txBody>
          <a:bodyPr wrap="square" rtlCol="0">
            <a:spAutoFit/>
          </a:bodyPr>
          <a:lstStyle/>
          <a:p>
            <a:pPr lvl="0"/>
            <a:r>
              <a:rPr lang="es-ES_tradnl" sz="3200" dirty="0"/>
              <a:t>Se denomina así si desde cualquier vértice i del grafo se puede ir a cualquier vértice j del grafo (para grafos no dirigidos).  Para grafos dirigidos se usa el concepto grafo fuertemente conectado con la misma definición que el anterior.</a:t>
            </a:r>
            <a:endParaRPr lang="es-CO" sz="3200" dirty="0"/>
          </a:p>
        </p:txBody>
      </p:sp>
      <p:sp>
        <p:nvSpPr>
          <p:cNvPr id="4" name="Elipse 3"/>
          <p:cNvSpPr/>
          <p:nvPr/>
        </p:nvSpPr>
        <p:spPr>
          <a:xfrm>
            <a:off x="7086244" y="295296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6" name="Elipse 5"/>
          <p:cNvSpPr/>
          <p:nvPr/>
        </p:nvSpPr>
        <p:spPr>
          <a:xfrm>
            <a:off x="5980667" y="406196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7" name="Elipse 6"/>
          <p:cNvSpPr/>
          <p:nvPr/>
        </p:nvSpPr>
        <p:spPr>
          <a:xfrm>
            <a:off x="8214014" y="406196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cxnSp>
        <p:nvCxnSpPr>
          <p:cNvPr id="8" name="Conector recto de flecha 7"/>
          <p:cNvCxnSpPr>
            <a:stCxn id="4" idx="5"/>
            <a:endCxn id="7" idx="1"/>
          </p:cNvCxnSpPr>
          <p:nvPr/>
        </p:nvCxnSpPr>
        <p:spPr>
          <a:xfrm>
            <a:off x="7650598" y="3529321"/>
            <a:ext cx="660244" cy="63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a:stCxn id="6" idx="6"/>
            <a:endCxn id="7" idx="2"/>
          </p:cNvCxnSpPr>
          <p:nvPr/>
        </p:nvCxnSpPr>
        <p:spPr>
          <a:xfrm>
            <a:off x="6641849" y="4399587"/>
            <a:ext cx="1572165" cy="0"/>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a:stCxn id="4" idx="3"/>
            <a:endCxn id="6" idx="7"/>
          </p:cNvCxnSpPr>
          <p:nvPr/>
        </p:nvCxnSpPr>
        <p:spPr>
          <a:xfrm flipH="1">
            <a:off x="6545021" y="3529321"/>
            <a:ext cx="638051" cy="631529"/>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Elipse 15"/>
          <p:cNvSpPr/>
          <p:nvPr/>
        </p:nvSpPr>
        <p:spPr>
          <a:xfrm>
            <a:off x="1869903" y="300697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17" name="Elipse 16"/>
          <p:cNvSpPr/>
          <p:nvPr/>
        </p:nvSpPr>
        <p:spPr>
          <a:xfrm>
            <a:off x="764326" y="411597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18" name="Elipse 17"/>
          <p:cNvSpPr/>
          <p:nvPr/>
        </p:nvSpPr>
        <p:spPr>
          <a:xfrm>
            <a:off x="2997673" y="411597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cxnSp>
        <p:nvCxnSpPr>
          <p:cNvPr id="19" name="Conector recto de flecha 18"/>
          <p:cNvCxnSpPr>
            <a:stCxn id="16" idx="5"/>
            <a:endCxn id="18" idx="1"/>
          </p:cNvCxnSpPr>
          <p:nvPr/>
        </p:nvCxnSpPr>
        <p:spPr>
          <a:xfrm>
            <a:off x="2434257" y="3583331"/>
            <a:ext cx="660244" cy="631529"/>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Conector recto de flecha 19"/>
          <p:cNvCxnSpPr>
            <a:stCxn id="17" idx="6"/>
            <a:endCxn id="18" idx="2"/>
          </p:cNvCxnSpPr>
          <p:nvPr/>
        </p:nvCxnSpPr>
        <p:spPr>
          <a:xfrm>
            <a:off x="1425508" y="4453597"/>
            <a:ext cx="1572165" cy="0"/>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Conector recto de flecha 20"/>
          <p:cNvCxnSpPr>
            <a:stCxn id="16" idx="3"/>
            <a:endCxn id="17" idx="7"/>
          </p:cNvCxnSpPr>
          <p:nvPr/>
        </p:nvCxnSpPr>
        <p:spPr>
          <a:xfrm flipH="1">
            <a:off x="1328680" y="3583331"/>
            <a:ext cx="638051" cy="631529"/>
          </a:xfrm>
          <a:prstGeom prst="straightConnector1">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Conector recto de flecha 22"/>
          <p:cNvCxnSpPr>
            <a:stCxn id="6" idx="0"/>
            <a:endCxn id="4" idx="2"/>
          </p:cNvCxnSpPr>
          <p:nvPr/>
        </p:nvCxnSpPr>
        <p:spPr>
          <a:xfrm flipV="1">
            <a:off x="6311258" y="3290585"/>
            <a:ext cx="774986" cy="771377"/>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Conector recto de flecha 24"/>
          <p:cNvCxnSpPr>
            <a:stCxn id="7" idx="0"/>
            <a:endCxn id="4" idx="6"/>
          </p:cNvCxnSpPr>
          <p:nvPr/>
        </p:nvCxnSpPr>
        <p:spPr>
          <a:xfrm flipH="1" flipV="1">
            <a:off x="7747426" y="3290585"/>
            <a:ext cx="797179" cy="7713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Conector recto de flecha 26"/>
          <p:cNvCxnSpPr>
            <a:stCxn id="6" idx="5"/>
            <a:endCxn id="7" idx="3"/>
          </p:cNvCxnSpPr>
          <p:nvPr/>
        </p:nvCxnSpPr>
        <p:spPr>
          <a:xfrm>
            <a:off x="6545021" y="4638323"/>
            <a:ext cx="176582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Elipse 27"/>
          <p:cNvSpPr/>
          <p:nvPr/>
        </p:nvSpPr>
        <p:spPr>
          <a:xfrm>
            <a:off x="3658855" y="4826573"/>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29" name="Elipse 28"/>
          <p:cNvSpPr/>
          <p:nvPr/>
        </p:nvSpPr>
        <p:spPr>
          <a:xfrm>
            <a:off x="5189294" y="4826572"/>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30" name="Elipse 29"/>
          <p:cNvSpPr/>
          <p:nvPr/>
        </p:nvSpPr>
        <p:spPr>
          <a:xfrm>
            <a:off x="3645976" y="5998955"/>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31" name="Elipse 30"/>
          <p:cNvSpPr/>
          <p:nvPr/>
        </p:nvSpPr>
        <p:spPr>
          <a:xfrm>
            <a:off x="5189293" y="5998955"/>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cxnSp>
        <p:nvCxnSpPr>
          <p:cNvPr id="33" name="Conector recto 32"/>
          <p:cNvCxnSpPr>
            <a:stCxn id="28" idx="6"/>
            <a:endCxn id="29" idx="2"/>
          </p:cNvCxnSpPr>
          <p:nvPr/>
        </p:nvCxnSpPr>
        <p:spPr>
          <a:xfrm flipV="1">
            <a:off x="4159876" y="5075217"/>
            <a:ext cx="1029418"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Conector recto 36"/>
          <p:cNvCxnSpPr>
            <a:stCxn id="29" idx="4"/>
            <a:endCxn id="31" idx="0"/>
          </p:cNvCxnSpPr>
          <p:nvPr/>
        </p:nvCxnSpPr>
        <p:spPr>
          <a:xfrm flipH="1">
            <a:off x="5439804" y="5323861"/>
            <a:ext cx="1" cy="6750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Conector recto 39"/>
          <p:cNvCxnSpPr>
            <a:stCxn id="28" idx="4"/>
            <a:endCxn id="30" idx="0"/>
          </p:cNvCxnSpPr>
          <p:nvPr/>
        </p:nvCxnSpPr>
        <p:spPr>
          <a:xfrm flipH="1">
            <a:off x="3896487" y="5323862"/>
            <a:ext cx="12879" cy="675093"/>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Conector recto 41"/>
          <p:cNvCxnSpPr>
            <a:stCxn id="30" idx="6"/>
            <a:endCxn id="31" idx="2"/>
          </p:cNvCxnSpPr>
          <p:nvPr/>
        </p:nvCxnSpPr>
        <p:spPr>
          <a:xfrm>
            <a:off x="4146997" y="6247600"/>
            <a:ext cx="10422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Conector recto 43"/>
          <p:cNvCxnSpPr>
            <a:stCxn id="30" idx="7"/>
            <a:endCxn id="29" idx="3"/>
          </p:cNvCxnSpPr>
          <p:nvPr/>
        </p:nvCxnSpPr>
        <p:spPr>
          <a:xfrm flipV="1">
            <a:off x="4073624" y="5251035"/>
            <a:ext cx="1189043" cy="820746"/>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ector recto 45"/>
          <p:cNvCxnSpPr>
            <a:stCxn id="28" idx="5"/>
            <a:endCxn id="31" idx="1"/>
          </p:cNvCxnSpPr>
          <p:nvPr/>
        </p:nvCxnSpPr>
        <p:spPr>
          <a:xfrm>
            <a:off x="4086503" y="5251036"/>
            <a:ext cx="1176163" cy="820745"/>
          </a:xfrm>
          <a:prstGeom prst="line">
            <a:avLst/>
          </a:prstGeom>
        </p:spPr>
        <p:style>
          <a:lnRef idx="1">
            <a:schemeClr val="accent1"/>
          </a:lnRef>
          <a:fillRef idx="0">
            <a:schemeClr val="accent1"/>
          </a:fillRef>
          <a:effectRef idx="0">
            <a:schemeClr val="accent1"/>
          </a:effectRef>
          <a:fontRef idx="minor">
            <a:schemeClr val="tx1"/>
          </a:fontRef>
        </p:style>
      </p:cxnSp>
      <p:sp>
        <p:nvSpPr>
          <p:cNvPr id="47" name="Elipse 46"/>
          <p:cNvSpPr/>
          <p:nvPr/>
        </p:nvSpPr>
        <p:spPr>
          <a:xfrm>
            <a:off x="8988573" y="4953215"/>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48" name="Elipse 47"/>
          <p:cNvSpPr/>
          <p:nvPr/>
        </p:nvSpPr>
        <p:spPr>
          <a:xfrm>
            <a:off x="10519012" y="4953214"/>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49" name="Elipse 48"/>
          <p:cNvSpPr/>
          <p:nvPr/>
        </p:nvSpPr>
        <p:spPr>
          <a:xfrm>
            <a:off x="8975694" y="6125597"/>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50" name="Elipse 49"/>
          <p:cNvSpPr/>
          <p:nvPr/>
        </p:nvSpPr>
        <p:spPr>
          <a:xfrm>
            <a:off x="10519011" y="6125597"/>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cxnSp>
        <p:nvCxnSpPr>
          <p:cNvPr id="51" name="Conector recto 50"/>
          <p:cNvCxnSpPr>
            <a:stCxn id="47" idx="6"/>
            <a:endCxn id="48" idx="2"/>
          </p:cNvCxnSpPr>
          <p:nvPr/>
        </p:nvCxnSpPr>
        <p:spPr>
          <a:xfrm flipV="1">
            <a:off x="9489594" y="5201859"/>
            <a:ext cx="1029418" cy="1"/>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Conector recto 51"/>
          <p:cNvCxnSpPr>
            <a:stCxn id="48" idx="4"/>
            <a:endCxn id="50" idx="0"/>
          </p:cNvCxnSpPr>
          <p:nvPr/>
        </p:nvCxnSpPr>
        <p:spPr>
          <a:xfrm flipH="1">
            <a:off x="10769522" y="5450503"/>
            <a:ext cx="1" cy="675094"/>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Conector recto 52"/>
          <p:cNvCxnSpPr>
            <a:stCxn id="47" idx="4"/>
            <a:endCxn id="49" idx="0"/>
          </p:cNvCxnSpPr>
          <p:nvPr/>
        </p:nvCxnSpPr>
        <p:spPr>
          <a:xfrm flipH="1">
            <a:off x="9226205" y="5450504"/>
            <a:ext cx="12879" cy="675093"/>
          </a:xfrm>
          <a:prstGeom prst="line">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Conector recto 53"/>
          <p:cNvCxnSpPr>
            <a:stCxn id="49" idx="6"/>
            <a:endCxn id="50" idx="2"/>
          </p:cNvCxnSpPr>
          <p:nvPr/>
        </p:nvCxnSpPr>
        <p:spPr>
          <a:xfrm>
            <a:off x="9476715" y="6374242"/>
            <a:ext cx="1042296" cy="0"/>
          </a:xfrm>
          <a:prstGeom prst="line">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Conector recto 54"/>
          <p:cNvCxnSpPr>
            <a:stCxn id="49" idx="7"/>
            <a:endCxn id="48" idx="3"/>
          </p:cNvCxnSpPr>
          <p:nvPr/>
        </p:nvCxnSpPr>
        <p:spPr>
          <a:xfrm flipV="1">
            <a:off x="9403342" y="5377677"/>
            <a:ext cx="1189043" cy="820746"/>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Conector recto 55"/>
          <p:cNvCxnSpPr>
            <a:stCxn id="47" idx="5"/>
            <a:endCxn id="50" idx="1"/>
          </p:cNvCxnSpPr>
          <p:nvPr/>
        </p:nvCxnSpPr>
        <p:spPr>
          <a:xfrm>
            <a:off x="9416221" y="5377678"/>
            <a:ext cx="1176163" cy="820745"/>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8" name="Conector recto de flecha 57"/>
          <p:cNvCxnSpPr>
            <a:stCxn id="48" idx="1"/>
            <a:endCxn id="47" idx="7"/>
          </p:cNvCxnSpPr>
          <p:nvPr/>
        </p:nvCxnSpPr>
        <p:spPr>
          <a:xfrm flipH="1">
            <a:off x="9416221" y="5026040"/>
            <a:ext cx="117616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ector recto de flecha 59"/>
          <p:cNvCxnSpPr>
            <a:stCxn id="47" idx="3"/>
            <a:endCxn id="49" idx="1"/>
          </p:cNvCxnSpPr>
          <p:nvPr/>
        </p:nvCxnSpPr>
        <p:spPr>
          <a:xfrm flipH="1">
            <a:off x="9049067" y="5377678"/>
            <a:ext cx="12879" cy="820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Conector recto de flecha 61"/>
          <p:cNvCxnSpPr>
            <a:stCxn id="49" idx="5"/>
            <a:endCxn id="50" idx="3"/>
          </p:cNvCxnSpPr>
          <p:nvPr/>
        </p:nvCxnSpPr>
        <p:spPr>
          <a:xfrm>
            <a:off x="9403342" y="6550060"/>
            <a:ext cx="11890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Conector recto de flecha 63"/>
          <p:cNvCxnSpPr>
            <a:stCxn id="50" idx="7"/>
            <a:endCxn id="48" idx="5"/>
          </p:cNvCxnSpPr>
          <p:nvPr/>
        </p:nvCxnSpPr>
        <p:spPr>
          <a:xfrm flipV="1">
            <a:off x="10946659" y="5377677"/>
            <a:ext cx="1" cy="8207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Conector recto de flecha 65"/>
          <p:cNvCxnSpPr>
            <a:stCxn id="48" idx="4"/>
            <a:endCxn id="49" idx="6"/>
          </p:cNvCxnSpPr>
          <p:nvPr/>
        </p:nvCxnSpPr>
        <p:spPr>
          <a:xfrm flipH="1">
            <a:off x="9476715" y="5450503"/>
            <a:ext cx="1292808" cy="9237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Conector recto de flecha 69"/>
          <p:cNvCxnSpPr>
            <a:stCxn id="50" idx="2"/>
            <a:endCxn id="47" idx="4"/>
          </p:cNvCxnSpPr>
          <p:nvPr/>
        </p:nvCxnSpPr>
        <p:spPr>
          <a:xfrm flipH="1" flipV="1">
            <a:off x="9239084" y="5450504"/>
            <a:ext cx="1279927" cy="9237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CuadroTexto 44">
            <a:extLst>
              <a:ext uri="{FF2B5EF4-FFF2-40B4-BE49-F238E27FC236}">
                <a16:creationId xmlns:a16="http://schemas.microsoft.com/office/drawing/2014/main" id="{9D9B7FDB-29E0-45F1-989B-E31615B08909}"/>
              </a:ext>
            </a:extLst>
          </p:cNvPr>
          <p:cNvSpPr txBox="1"/>
          <p:nvPr/>
        </p:nvSpPr>
        <p:spPr>
          <a:xfrm>
            <a:off x="9267316" y="3668262"/>
            <a:ext cx="2883673" cy="830997"/>
          </a:xfrm>
          <a:prstGeom prst="rect">
            <a:avLst/>
          </a:prstGeom>
          <a:noFill/>
        </p:spPr>
        <p:txBody>
          <a:bodyPr wrap="square" rtlCol="0">
            <a:spAutoFit/>
          </a:bodyPr>
          <a:lstStyle/>
          <a:p>
            <a:r>
              <a:rPr lang="es-ES" sz="2400" b="1" dirty="0">
                <a:solidFill>
                  <a:srgbClr val="002060"/>
                </a:solidFill>
              </a:rPr>
              <a:t>G</a:t>
            </a:r>
            <a:r>
              <a:rPr lang="es-CO" sz="2400" b="1" dirty="0" err="1">
                <a:solidFill>
                  <a:srgbClr val="002060"/>
                </a:solidFill>
              </a:rPr>
              <a:t>rafos</a:t>
            </a:r>
            <a:r>
              <a:rPr lang="es-CO" sz="2400" b="1" dirty="0">
                <a:solidFill>
                  <a:srgbClr val="002060"/>
                </a:solidFill>
              </a:rPr>
              <a:t> Fuertemente Conectador</a:t>
            </a:r>
          </a:p>
        </p:txBody>
      </p:sp>
      <p:sp>
        <p:nvSpPr>
          <p:cNvPr id="5" name="Flecha: a la derecha 4">
            <a:extLst>
              <a:ext uri="{FF2B5EF4-FFF2-40B4-BE49-F238E27FC236}">
                <a16:creationId xmlns:a16="http://schemas.microsoft.com/office/drawing/2014/main" id="{BD778FF5-62FB-49DD-B318-35D4E395FD59}"/>
              </a:ext>
            </a:extLst>
          </p:cNvPr>
          <p:cNvSpPr/>
          <p:nvPr/>
        </p:nvSpPr>
        <p:spPr>
          <a:xfrm rot="10800000">
            <a:off x="8339074" y="3636822"/>
            <a:ext cx="1025070" cy="2939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Flecha: hacia abajo 9">
            <a:extLst>
              <a:ext uri="{FF2B5EF4-FFF2-40B4-BE49-F238E27FC236}">
                <a16:creationId xmlns:a16="http://schemas.microsoft.com/office/drawing/2014/main" id="{A5ED23E7-695A-4D40-A57E-0AFE7DC9DB08}"/>
              </a:ext>
            </a:extLst>
          </p:cNvPr>
          <p:cNvSpPr/>
          <p:nvPr/>
        </p:nvSpPr>
        <p:spPr>
          <a:xfrm>
            <a:off x="9806609" y="4399587"/>
            <a:ext cx="357808" cy="55362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7" name="CuadroTexto 56">
            <a:extLst>
              <a:ext uri="{FF2B5EF4-FFF2-40B4-BE49-F238E27FC236}">
                <a16:creationId xmlns:a16="http://schemas.microsoft.com/office/drawing/2014/main" id="{AC9EB7C4-A888-470A-9EB9-BA99DFE354A6}"/>
              </a:ext>
            </a:extLst>
          </p:cNvPr>
          <p:cNvSpPr txBox="1"/>
          <p:nvPr/>
        </p:nvSpPr>
        <p:spPr>
          <a:xfrm>
            <a:off x="2766403" y="2947352"/>
            <a:ext cx="2883673" cy="461665"/>
          </a:xfrm>
          <a:prstGeom prst="rect">
            <a:avLst/>
          </a:prstGeom>
          <a:noFill/>
        </p:spPr>
        <p:txBody>
          <a:bodyPr wrap="square" rtlCol="0">
            <a:spAutoFit/>
          </a:bodyPr>
          <a:lstStyle/>
          <a:p>
            <a:r>
              <a:rPr lang="es-ES" sz="2400" b="1" dirty="0">
                <a:solidFill>
                  <a:srgbClr val="002060"/>
                </a:solidFill>
              </a:rPr>
              <a:t>G</a:t>
            </a:r>
            <a:r>
              <a:rPr lang="es-CO" sz="2400" b="1" dirty="0" err="1">
                <a:solidFill>
                  <a:srgbClr val="002060"/>
                </a:solidFill>
              </a:rPr>
              <a:t>rafos</a:t>
            </a:r>
            <a:r>
              <a:rPr lang="es-CO" sz="2400" b="1" dirty="0">
                <a:solidFill>
                  <a:srgbClr val="002060"/>
                </a:solidFill>
              </a:rPr>
              <a:t> Conectados</a:t>
            </a:r>
          </a:p>
        </p:txBody>
      </p:sp>
      <p:sp>
        <p:nvSpPr>
          <p:cNvPr id="59" name="Flecha: hacia abajo 58">
            <a:extLst>
              <a:ext uri="{FF2B5EF4-FFF2-40B4-BE49-F238E27FC236}">
                <a16:creationId xmlns:a16="http://schemas.microsoft.com/office/drawing/2014/main" id="{FC712766-8E3A-4BFB-8D32-86147D97B2E8}"/>
              </a:ext>
            </a:extLst>
          </p:cNvPr>
          <p:cNvSpPr/>
          <p:nvPr/>
        </p:nvSpPr>
        <p:spPr>
          <a:xfrm>
            <a:off x="4166167" y="3360008"/>
            <a:ext cx="357808" cy="1377199"/>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accent6">
                  <a:lumMod val="50000"/>
                </a:schemeClr>
              </a:solidFill>
            </a:endParaRPr>
          </a:p>
        </p:txBody>
      </p:sp>
      <p:sp>
        <p:nvSpPr>
          <p:cNvPr id="13" name="Flecha: a la derecha 12">
            <a:extLst>
              <a:ext uri="{FF2B5EF4-FFF2-40B4-BE49-F238E27FC236}">
                <a16:creationId xmlns:a16="http://schemas.microsoft.com/office/drawing/2014/main" id="{89D96C1E-F772-4BB8-8F79-27C63FDE6EBF}"/>
              </a:ext>
            </a:extLst>
          </p:cNvPr>
          <p:cNvSpPr/>
          <p:nvPr/>
        </p:nvSpPr>
        <p:spPr>
          <a:xfrm rot="10800000">
            <a:off x="2557589" y="3033474"/>
            <a:ext cx="235318" cy="353038"/>
          </a:xfrm>
          <a:prstGeom prst="right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13138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64326" y="184719"/>
            <a:ext cx="11427674" cy="1323439"/>
          </a:xfrm>
          <a:prstGeom prst="rect">
            <a:avLst/>
          </a:prstGeom>
          <a:noFill/>
        </p:spPr>
        <p:txBody>
          <a:bodyPr wrap="square" rtlCol="0">
            <a:spAutoFit/>
          </a:bodyPr>
          <a:lstStyle/>
          <a:p>
            <a:r>
              <a:rPr lang="es-ES_tradnl" sz="4000" b="1" dirty="0"/>
              <a:t>El máximo número de lados en un grafo no dirigido se calcula como</a:t>
            </a:r>
            <a:r>
              <a:rPr lang="es-CO" sz="4000" b="1" dirty="0">
                <a:latin typeface="Tahoma" panose="020B0604030504040204" pitchFamily="34" charset="0"/>
                <a:ea typeface="Tahoma" panose="020B0604030504040204" pitchFamily="34" charset="0"/>
                <a:cs typeface="Tahoma" panose="020B0604030504040204" pitchFamily="34" charset="0"/>
              </a:rPr>
              <a:t>:</a:t>
            </a:r>
          </a:p>
        </p:txBody>
      </p:sp>
      <p:sp>
        <p:nvSpPr>
          <p:cNvPr id="3" name="CuadroTexto 2"/>
          <p:cNvSpPr txBox="1"/>
          <p:nvPr/>
        </p:nvSpPr>
        <p:spPr>
          <a:xfrm>
            <a:off x="764326" y="1645747"/>
            <a:ext cx="5172834" cy="1569660"/>
          </a:xfrm>
          <a:prstGeom prst="rect">
            <a:avLst/>
          </a:prstGeom>
          <a:noFill/>
        </p:spPr>
        <p:txBody>
          <a:bodyPr wrap="square" rtlCol="0">
            <a:spAutoFit/>
          </a:bodyPr>
          <a:lstStyle/>
          <a:p>
            <a:pPr lvl="0"/>
            <a:r>
              <a:rPr lang="es-ES_tradnl" sz="3200" b="1" dirty="0"/>
              <a:t>n*(n-1)/2 </a:t>
            </a:r>
            <a:r>
              <a:rPr lang="es-ES_tradnl" sz="3200" dirty="0"/>
              <a:t>con n igual al número de vértices del grafo.</a:t>
            </a:r>
          </a:p>
          <a:p>
            <a:pPr lvl="0"/>
            <a:r>
              <a:rPr lang="es-ES_tradnl" sz="3200" dirty="0"/>
              <a:t>n=número de vértices</a:t>
            </a:r>
            <a:endParaRPr lang="es-CO" sz="3200" dirty="0"/>
          </a:p>
        </p:txBody>
      </p:sp>
      <p:sp>
        <p:nvSpPr>
          <p:cNvPr id="4" name="Elipse 3"/>
          <p:cNvSpPr/>
          <p:nvPr/>
        </p:nvSpPr>
        <p:spPr>
          <a:xfrm>
            <a:off x="902777" y="4028087"/>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5" name="Elipse 4"/>
          <p:cNvSpPr/>
          <p:nvPr/>
        </p:nvSpPr>
        <p:spPr>
          <a:xfrm>
            <a:off x="2935492" y="4028087"/>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6" name="Elipse 5"/>
          <p:cNvSpPr/>
          <p:nvPr/>
        </p:nvSpPr>
        <p:spPr>
          <a:xfrm>
            <a:off x="889898" y="5200469"/>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7" name="Elipse 6"/>
          <p:cNvSpPr/>
          <p:nvPr/>
        </p:nvSpPr>
        <p:spPr>
          <a:xfrm>
            <a:off x="2935491" y="5200470"/>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cxnSp>
        <p:nvCxnSpPr>
          <p:cNvPr id="8" name="Conector recto 7"/>
          <p:cNvCxnSpPr>
            <a:stCxn id="4" idx="6"/>
            <a:endCxn id="5" idx="2"/>
          </p:cNvCxnSpPr>
          <p:nvPr/>
        </p:nvCxnSpPr>
        <p:spPr>
          <a:xfrm>
            <a:off x="1403798" y="4276732"/>
            <a:ext cx="153169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ector recto 8"/>
          <p:cNvCxnSpPr>
            <a:stCxn id="5" idx="4"/>
            <a:endCxn id="7" idx="0"/>
          </p:cNvCxnSpPr>
          <p:nvPr/>
        </p:nvCxnSpPr>
        <p:spPr>
          <a:xfrm flipH="1">
            <a:off x="3186002" y="4525376"/>
            <a:ext cx="1" cy="6750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ector recto 9"/>
          <p:cNvCxnSpPr>
            <a:stCxn id="4" idx="4"/>
            <a:endCxn id="6" idx="0"/>
          </p:cNvCxnSpPr>
          <p:nvPr/>
        </p:nvCxnSpPr>
        <p:spPr>
          <a:xfrm flipH="1">
            <a:off x="1140409" y="4525376"/>
            <a:ext cx="12879" cy="6750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ector recto 10"/>
          <p:cNvCxnSpPr>
            <a:stCxn id="6" idx="6"/>
            <a:endCxn id="7" idx="2"/>
          </p:cNvCxnSpPr>
          <p:nvPr/>
        </p:nvCxnSpPr>
        <p:spPr>
          <a:xfrm>
            <a:off x="1390919" y="5449114"/>
            <a:ext cx="154457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ector recto 11"/>
          <p:cNvCxnSpPr>
            <a:stCxn id="6" idx="7"/>
            <a:endCxn id="5" idx="3"/>
          </p:cNvCxnSpPr>
          <p:nvPr/>
        </p:nvCxnSpPr>
        <p:spPr>
          <a:xfrm flipV="1">
            <a:off x="1317546" y="4452550"/>
            <a:ext cx="1691319" cy="82074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ector recto 12"/>
          <p:cNvCxnSpPr>
            <a:stCxn id="4" idx="5"/>
            <a:endCxn id="7" idx="1"/>
          </p:cNvCxnSpPr>
          <p:nvPr/>
        </p:nvCxnSpPr>
        <p:spPr>
          <a:xfrm>
            <a:off x="1330425" y="4452550"/>
            <a:ext cx="1678439" cy="820746"/>
          </a:xfrm>
          <a:prstGeom prst="line">
            <a:avLst/>
          </a:prstGeom>
        </p:spPr>
        <p:style>
          <a:lnRef idx="1">
            <a:schemeClr val="accent1"/>
          </a:lnRef>
          <a:fillRef idx="0">
            <a:schemeClr val="accent1"/>
          </a:fillRef>
          <a:effectRef idx="0">
            <a:schemeClr val="accent1"/>
          </a:effectRef>
          <a:fontRef idx="minor">
            <a:schemeClr val="tx1"/>
          </a:fontRef>
        </p:style>
      </p:cxnSp>
      <p:sp>
        <p:nvSpPr>
          <p:cNvPr id="19" name="Elipse 18"/>
          <p:cNvSpPr/>
          <p:nvPr/>
        </p:nvSpPr>
        <p:spPr>
          <a:xfrm>
            <a:off x="1919133" y="5878062"/>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cxnSp>
        <p:nvCxnSpPr>
          <p:cNvPr id="21" name="Conector recto 20"/>
          <p:cNvCxnSpPr>
            <a:stCxn id="6" idx="5"/>
            <a:endCxn id="19" idx="2"/>
          </p:cNvCxnSpPr>
          <p:nvPr/>
        </p:nvCxnSpPr>
        <p:spPr>
          <a:xfrm>
            <a:off x="1317546" y="5624932"/>
            <a:ext cx="601587" cy="5017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ector recto 22"/>
          <p:cNvCxnSpPr>
            <a:stCxn id="7" idx="4"/>
            <a:endCxn id="19" idx="6"/>
          </p:cNvCxnSpPr>
          <p:nvPr/>
        </p:nvCxnSpPr>
        <p:spPr>
          <a:xfrm flipH="1">
            <a:off x="2420154" y="5697759"/>
            <a:ext cx="765848" cy="42894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Conector recto 24"/>
          <p:cNvCxnSpPr>
            <a:stCxn id="19" idx="0"/>
            <a:endCxn id="4" idx="5"/>
          </p:cNvCxnSpPr>
          <p:nvPr/>
        </p:nvCxnSpPr>
        <p:spPr>
          <a:xfrm flipH="1" flipV="1">
            <a:off x="1330425" y="4452550"/>
            <a:ext cx="839219" cy="1425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Conector recto 26"/>
          <p:cNvCxnSpPr>
            <a:stCxn id="19" idx="0"/>
            <a:endCxn id="5" idx="3"/>
          </p:cNvCxnSpPr>
          <p:nvPr/>
        </p:nvCxnSpPr>
        <p:spPr>
          <a:xfrm flipV="1">
            <a:off x="2169644" y="4452550"/>
            <a:ext cx="839221" cy="1425512"/>
          </a:xfrm>
          <a:prstGeom prst="line">
            <a:avLst/>
          </a:prstGeom>
        </p:spPr>
        <p:style>
          <a:lnRef idx="1">
            <a:schemeClr val="accent1"/>
          </a:lnRef>
          <a:fillRef idx="0">
            <a:schemeClr val="accent1"/>
          </a:fillRef>
          <a:effectRef idx="0">
            <a:schemeClr val="accent1"/>
          </a:effectRef>
          <a:fontRef idx="minor">
            <a:schemeClr val="tx1"/>
          </a:fontRef>
        </p:style>
      </p:cxnSp>
      <p:sp>
        <p:nvSpPr>
          <p:cNvPr id="28" name="CuadroTexto 27"/>
          <p:cNvSpPr txBox="1"/>
          <p:nvPr/>
        </p:nvSpPr>
        <p:spPr>
          <a:xfrm>
            <a:off x="4202359" y="3842134"/>
            <a:ext cx="2472743" cy="2862322"/>
          </a:xfrm>
          <a:prstGeom prst="rect">
            <a:avLst/>
          </a:prstGeom>
          <a:noFill/>
        </p:spPr>
        <p:txBody>
          <a:bodyPr wrap="square" rtlCol="0">
            <a:spAutoFit/>
          </a:bodyPr>
          <a:lstStyle/>
          <a:p>
            <a:r>
              <a:rPr lang="es-CO" sz="3600" dirty="0"/>
              <a:t>n=5</a:t>
            </a:r>
          </a:p>
          <a:p>
            <a:r>
              <a:rPr lang="es-ES_tradnl" sz="3600" b="1" dirty="0">
                <a:solidFill>
                  <a:schemeClr val="accent6">
                    <a:lumMod val="75000"/>
                  </a:schemeClr>
                </a:solidFill>
              </a:rPr>
              <a:t>5*(5-1)/2</a:t>
            </a:r>
            <a:endParaRPr lang="es-CO" sz="3600" dirty="0">
              <a:solidFill>
                <a:schemeClr val="accent6">
                  <a:lumMod val="75000"/>
                </a:schemeClr>
              </a:solidFill>
            </a:endParaRPr>
          </a:p>
          <a:p>
            <a:r>
              <a:rPr lang="es-CO" sz="3600" dirty="0"/>
              <a:t>5*(4)/2</a:t>
            </a:r>
          </a:p>
          <a:p>
            <a:r>
              <a:rPr lang="es-CO" sz="3600" dirty="0"/>
              <a:t>20/2</a:t>
            </a:r>
          </a:p>
          <a:p>
            <a:r>
              <a:rPr lang="es-CO" sz="3600" b="1" dirty="0">
                <a:solidFill>
                  <a:schemeClr val="accent6">
                    <a:lumMod val="75000"/>
                  </a:schemeClr>
                </a:solidFill>
              </a:rPr>
              <a:t>=10</a:t>
            </a:r>
          </a:p>
        </p:txBody>
      </p:sp>
      <p:sp>
        <p:nvSpPr>
          <p:cNvPr id="45" name="CuadroTexto 44"/>
          <p:cNvSpPr txBox="1"/>
          <p:nvPr/>
        </p:nvSpPr>
        <p:spPr>
          <a:xfrm>
            <a:off x="9699497" y="3891498"/>
            <a:ext cx="2472743" cy="2308324"/>
          </a:xfrm>
          <a:prstGeom prst="rect">
            <a:avLst/>
          </a:prstGeom>
          <a:noFill/>
        </p:spPr>
        <p:txBody>
          <a:bodyPr wrap="square" rtlCol="0">
            <a:spAutoFit/>
          </a:bodyPr>
          <a:lstStyle/>
          <a:p>
            <a:r>
              <a:rPr lang="es-CO" sz="3600" dirty="0"/>
              <a:t>n=4</a:t>
            </a:r>
          </a:p>
          <a:p>
            <a:r>
              <a:rPr lang="es-ES_tradnl" sz="3600" b="1" dirty="0">
                <a:solidFill>
                  <a:schemeClr val="accent6">
                    <a:lumMod val="75000"/>
                  </a:schemeClr>
                </a:solidFill>
              </a:rPr>
              <a:t>4*(4-1)</a:t>
            </a:r>
            <a:endParaRPr lang="es-CO" sz="3600" dirty="0">
              <a:solidFill>
                <a:schemeClr val="accent6">
                  <a:lumMod val="75000"/>
                </a:schemeClr>
              </a:solidFill>
            </a:endParaRPr>
          </a:p>
          <a:p>
            <a:r>
              <a:rPr lang="es-CO" sz="3600" dirty="0"/>
              <a:t>4*(3)</a:t>
            </a:r>
          </a:p>
          <a:p>
            <a:r>
              <a:rPr lang="es-CO" sz="3600" b="1" dirty="0">
                <a:solidFill>
                  <a:schemeClr val="accent6">
                    <a:lumMod val="75000"/>
                  </a:schemeClr>
                </a:solidFill>
              </a:rPr>
              <a:t>=12</a:t>
            </a:r>
          </a:p>
        </p:txBody>
      </p:sp>
      <p:sp>
        <p:nvSpPr>
          <p:cNvPr id="46" name="Elipse 45"/>
          <p:cNvSpPr/>
          <p:nvPr/>
        </p:nvSpPr>
        <p:spPr>
          <a:xfrm>
            <a:off x="7327198" y="4438064"/>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47" name="Elipse 46"/>
          <p:cNvSpPr/>
          <p:nvPr/>
        </p:nvSpPr>
        <p:spPr>
          <a:xfrm>
            <a:off x="8857637" y="4438063"/>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48" name="Elipse 47"/>
          <p:cNvSpPr/>
          <p:nvPr/>
        </p:nvSpPr>
        <p:spPr>
          <a:xfrm>
            <a:off x="7314319" y="5610446"/>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49" name="Elipse 48"/>
          <p:cNvSpPr/>
          <p:nvPr/>
        </p:nvSpPr>
        <p:spPr>
          <a:xfrm>
            <a:off x="8857636" y="5610446"/>
            <a:ext cx="501021" cy="4972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cxnSp>
        <p:nvCxnSpPr>
          <p:cNvPr id="50" name="Conector recto 49"/>
          <p:cNvCxnSpPr>
            <a:stCxn id="46" idx="6"/>
            <a:endCxn id="47" idx="2"/>
          </p:cNvCxnSpPr>
          <p:nvPr/>
        </p:nvCxnSpPr>
        <p:spPr>
          <a:xfrm flipV="1">
            <a:off x="7828219" y="4686708"/>
            <a:ext cx="1029418" cy="1"/>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1" name="Conector recto 50"/>
          <p:cNvCxnSpPr>
            <a:stCxn id="47" idx="4"/>
            <a:endCxn id="49" idx="0"/>
          </p:cNvCxnSpPr>
          <p:nvPr/>
        </p:nvCxnSpPr>
        <p:spPr>
          <a:xfrm flipH="1">
            <a:off x="9108147" y="4935352"/>
            <a:ext cx="1" cy="675094"/>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Conector recto 51"/>
          <p:cNvCxnSpPr>
            <a:stCxn id="46" idx="4"/>
            <a:endCxn id="48" idx="0"/>
          </p:cNvCxnSpPr>
          <p:nvPr/>
        </p:nvCxnSpPr>
        <p:spPr>
          <a:xfrm flipH="1">
            <a:off x="7564830" y="4935353"/>
            <a:ext cx="12879" cy="675093"/>
          </a:xfrm>
          <a:prstGeom prst="line">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Conector recto 52"/>
          <p:cNvCxnSpPr>
            <a:stCxn id="48" idx="6"/>
            <a:endCxn id="49" idx="2"/>
          </p:cNvCxnSpPr>
          <p:nvPr/>
        </p:nvCxnSpPr>
        <p:spPr>
          <a:xfrm>
            <a:off x="7815340" y="5859091"/>
            <a:ext cx="1042296" cy="0"/>
          </a:xfrm>
          <a:prstGeom prst="line">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Conector recto 53"/>
          <p:cNvCxnSpPr>
            <a:stCxn id="48" idx="7"/>
            <a:endCxn id="47" idx="3"/>
          </p:cNvCxnSpPr>
          <p:nvPr/>
        </p:nvCxnSpPr>
        <p:spPr>
          <a:xfrm flipV="1">
            <a:off x="7741967" y="4862526"/>
            <a:ext cx="1189043" cy="820746"/>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5" name="Conector recto 54"/>
          <p:cNvCxnSpPr>
            <a:stCxn id="46" idx="5"/>
            <a:endCxn id="49" idx="1"/>
          </p:cNvCxnSpPr>
          <p:nvPr/>
        </p:nvCxnSpPr>
        <p:spPr>
          <a:xfrm>
            <a:off x="7754846" y="4862527"/>
            <a:ext cx="1176163" cy="820745"/>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Conector recto de flecha 55"/>
          <p:cNvCxnSpPr>
            <a:stCxn id="47" idx="1"/>
            <a:endCxn id="46" idx="7"/>
          </p:cNvCxnSpPr>
          <p:nvPr/>
        </p:nvCxnSpPr>
        <p:spPr>
          <a:xfrm flipH="1">
            <a:off x="7754846" y="4510889"/>
            <a:ext cx="117616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ector recto de flecha 56"/>
          <p:cNvCxnSpPr>
            <a:stCxn id="46" idx="3"/>
            <a:endCxn id="48" idx="1"/>
          </p:cNvCxnSpPr>
          <p:nvPr/>
        </p:nvCxnSpPr>
        <p:spPr>
          <a:xfrm flipH="1">
            <a:off x="7387692" y="4862527"/>
            <a:ext cx="12879" cy="820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ector recto de flecha 57"/>
          <p:cNvCxnSpPr>
            <a:stCxn id="48" idx="5"/>
            <a:endCxn id="49" idx="3"/>
          </p:cNvCxnSpPr>
          <p:nvPr/>
        </p:nvCxnSpPr>
        <p:spPr>
          <a:xfrm>
            <a:off x="7741967" y="6034909"/>
            <a:ext cx="11890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Conector recto de flecha 58"/>
          <p:cNvCxnSpPr>
            <a:stCxn id="49" idx="7"/>
            <a:endCxn id="47" idx="5"/>
          </p:cNvCxnSpPr>
          <p:nvPr/>
        </p:nvCxnSpPr>
        <p:spPr>
          <a:xfrm flipV="1">
            <a:off x="9285284" y="4862526"/>
            <a:ext cx="1" cy="8207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ector recto de flecha 59"/>
          <p:cNvCxnSpPr>
            <a:stCxn id="47" idx="4"/>
            <a:endCxn id="48" idx="6"/>
          </p:cNvCxnSpPr>
          <p:nvPr/>
        </p:nvCxnSpPr>
        <p:spPr>
          <a:xfrm flipH="1">
            <a:off x="7815340" y="4935352"/>
            <a:ext cx="1292808" cy="9237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Conector recto de flecha 60"/>
          <p:cNvCxnSpPr>
            <a:stCxn id="49" idx="2"/>
            <a:endCxn id="46" idx="4"/>
          </p:cNvCxnSpPr>
          <p:nvPr/>
        </p:nvCxnSpPr>
        <p:spPr>
          <a:xfrm flipH="1" flipV="1">
            <a:off x="7577709" y="4935353"/>
            <a:ext cx="1279927" cy="9237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2" name="CuadroTexto 61"/>
          <p:cNvSpPr txBox="1"/>
          <p:nvPr/>
        </p:nvSpPr>
        <p:spPr>
          <a:xfrm>
            <a:off x="6478163" y="1032112"/>
            <a:ext cx="5172834" cy="2554545"/>
          </a:xfrm>
          <a:prstGeom prst="rect">
            <a:avLst/>
          </a:prstGeom>
          <a:noFill/>
        </p:spPr>
        <p:txBody>
          <a:bodyPr wrap="square" rtlCol="0">
            <a:spAutoFit/>
          </a:bodyPr>
          <a:lstStyle/>
          <a:p>
            <a:pPr lvl="0"/>
            <a:r>
              <a:rPr lang="es-ES_tradnl" sz="3200" dirty="0"/>
              <a:t>Un grafo dirigido completo tiene un número de lados igual a:  </a:t>
            </a:r>
            <a:r>
              <a:rPr lang="es-ES_tradnl" sz="3200" b="1" dirty="0"/>
              <a:t>n*(n-1)</a:t>
            </a:r>
            <a:r>
              <a:rPr lang="es-ES_tradnl" sz="3200" dirty="0"/>
              <a:t> con n igual al número de vértices</a:t>
            </a:r>
          </a:p>
          <a:p>
            <a:r>
              <a:rPr lang="es-ES_tradnl" sz="3200" dirty="0"/>
              <a:t>n=número de vértices</a:t>
            </a:r>
            <a:endParaRPr lang="es-CO" sz="3200" dirty="0"/>
          </a:p>
        </p:txBody>
      </p:sp>
    </p:spTree>
    <p:extLst>
      <p:ext uri="{BB962C8B-B14F-4D97-AF65-F5344CB8AC3E}">
        <p14:creationId xmlns:p14="http://schemas.microsoft.com/office/powerpoint/2010/main" val="1452136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0201" y="-64497"/>
            <a:ext cx="11596636" cy="1200329"/>
          </a:xfrm>
          <a:prstGeom prst="rect">
            <a:avLst/>
          </a:prstGeom>
          <a:noFill/>
        </p:spPr>
        <p:txBody>
          <a:bodyPr wrap="none" lIns="91440" tIns="45720" rIns="91440" bIns="45720">
            <a:spAutoFit/>
          </a:bodyPr>
          <a:lstStyle/>
          <a:p>
            <a:pPr algn="ctr"/>
            <a:r>
              <a:rPr lang="es-ES" sz="7200" b="1" cap="none" spc="0" dirty="0">
                <a:ln w="12700" cmpd="sng">
                  <a:solidFill>
                    <a:schemeClr val="accent4"/>
                  </a:solidFill>
                  <a:prstDash val="solid"/>
                </a:ln>
                <a:effectLst/>
              </a:rPr>
              <a:t>REPRESENTACION DE GRAFOS</a:t>
            </a:r>
          </a:p>
        </p:txBody>
      </p:sp>
      <p:sp>
        <p:nvSpPr>
          <p:cNvPr id="3" name="CuadroTexto 2"/>
          <p:cNvSpPr txBox="1"/>
          <p:nvPr/>
        </p:nvSpPr>
        <p:spPr>
          <a:xfrm>
            <a:off x="486057" y="1469857"/>
            <a:ext cx="4357585"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Hay dos formas:</a:t>
            </a:r>
          </a:p>
        </p:txBody>
      </p:sp>
      <p:sp>
        <p:nvSpPr>
          <p:cNvPr id="4" name="CuadroTexto 3"/>
          <p:cNvSpPr txBox="1"/>
          <p:nvPr/>
        </p:nvSpPr>
        <p:spPr>
          <a:xfrm>
            <a:off x="486057" y="2782989"/>
            <a:ext cx="10547797" cy="4031873"/>
          </a:xfrm>
          <a:prstGeom prst="rect">
            <a:avLst/>
          </a:prstGeom>
          <a:noFill/>
        </p:spPr>
        <p:txBody>
          <a:bodyPr wrap="square" rtlCol="0">
            <a:spAutoFit/>
          </a:bodyPr>
          <a:lstStyle/>
          <a:p>
            <a:r>
              <a:rPr lang="es-CO" sz="3200" b="1" dirty="0">
                <a:solidFill>
                  <a:schemeClr val="accent6">
                    <a:lumMod val="50000"/>
                  </a:schemeClr>
                </a:solidFill>
              </a:rPr>
              <a:t>1. Estática: </a:t>
            </a:r>
            <a:r>
              <a:rPr lang="es-CO" sz="3200" dirty="0">
                <a:solidFill>
                  <a:schemeClr val="accent6">
                    <a:lumMod val="50000"/>
                  </a:schemeClr>
                </a:solidFill>
              </a:rPr>
              <a:t>se basa en Matrices</a:t>
            </a:r>
          </a:p>
          <a:p>
            <a:pPr lvl="0"/>
            <a:r>
              <a:rPr lang="es-ES" sz="3200" b="1" dirty="0"/>
              <a:t>1.1. Matriz de adyacencia:</a:t>
            </a:r>
            <a:r>
              <a:rPr lang="es-ES" sz="3200" dirty="0"/>
              <a:t> Es una matriz cuadrada de orden n*n, siendo n el número de vértices del grafo. La relación que se da entre los vértices del grafo se representa en la matriz teniendo en cuenta lo siguiente:</a:t>
            </a:r>
            <a:endParaRPr lang="es-CO" sz="3200" dirty="0"/>
          </a:p>
          <a:p>
            <a:r>
              <a:rPr lang="es-ES" sz="3200" dirty="0"/>
              <a:t>Si existe lado (V</a:t>
            </a:r>
            <a:r>
              <a:rPr lang="es-ES" sz="3200" baseline="-25000" dirty="0"/>
              <a:t>i</a:t>
            </a:r>
            <a:r>
              <a:rPr lang="es-ES" sz="3200" dirty="0"/>
              <a:t>, </a:t>
            </a:r>
            <a:r>
              <a:rPr lang="es-ES" sz="3200" dirty="0" err="1"/>
              <a:t>V</a:t>
            </a:r>
            <a:r>
              <a:rPr lang="es-ES" sz="3200" baseline="-25000" dirty="0" err="1"/>
              <a:t>j</a:t>
            </a:r>
            <a:r>
              <a:rPr lang="es-ES" sz="3200" dirty="0"/>
              <a:t>) el cruce entre i y j se llena con 1 (hay adyacencia)</a:t>
            </a:r>
            <a:endParaRPr lang="es-CO" sz="3200" dirty="0"/>
          </a:p>
          <a:p>
            <a:r>
              <a:rPr lang="es-ES" sz="3200" dirty="0"/>
              <a:t>En otro caso es 0 (se deja el cruce en blanco).</a:t>
            </a:r>
            <a:endParaRPr lang="es-CO" sz="3200" dirty="0"/>
          </a:p>
        </p:txBody>
      </p:sp>
      <p:sp>
        <p:nvSpPr>
          <p:cNvPr id="5" name="CuadroTexto 4"/>
          <p:cNvSpPr txBox="1"/>
          <p:nvPr/>
        </p:nvSpPr>
        <p:spPr>
          <a:xfrm>
            <a:off x="5139771" y="1248635"/>
            <a:ext cx="3682257" cy="1200329"/>
          </a:xfrm>
          <a:prstGeom prst="rect">
            <a:avLst/>
          </a:prstGeom>
          <a:noFill/>
        </p:spPr>
        <p:txBody>
          <a:bodyPr wrap="square" rtlCol="0">
            <a:spAutoFit/>
          </a:bodyPr>
          <a:lstStyle/>
          <a:p>
            <a:r>
              <a:rPr lang="es-CO" sz="3600" b="1" dirty="0"/>
              <a:t>1.  Estática</a:t>
            </a:r>
          </a:p>
          <a:p>
            <a:r>
              <a:rPr lang="es-CO" sz="3600" b="1" dirty="0"/>
              <a:t>2.  Dinámica</a:t>
            </a:r>
          </a:p>
        </p:txBody>
      </p:sp>
      <p:sp>
        <p:nvSpPr>
          <p:cNvPr id="6" name="Abrir llave 5"/>
          <p:cNvSpPr/>
          <p:nvPr/>
        </p:nvSpPr>
        <p:spPr>
          <a:xfrm>
            <a:off x="4843642" y="1248635"/>
            <a:ext cx="296129" cy="1200329"/>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b="1" dirty="0"/>
          </a:p>
        </p:txBody>
      </p:sp>
    </p:spTree>
    <p:extLst>
      <p:ext uri="{BB962C8B-B14F-4D97-AF65-F5344CB8AC3E}">
        <p14:creationId xmlns:p14="http://schemas.microsoft.com/office/powerpoint/2010/main" val="2548808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73178" y="220093"/>
            <a:ext cx="10547797" cy="1077218"/>
          </a:xfrm>
          <a:prstGeom prst="rect">
            <a:avLst/>
          </a:prstGeom>
          <a:noFill/>
        </p:spPr>
        <p:txBody>
          <a:bodyPr wrap="square" rtlCol="0">
            <a:spAutoFit/>
          </a:bodyPr>
          <a:lstStyle/>
          <a:p>
            <a:r>
              <a:rPr lang="es-ES" sz="3200" dirty="0"/>
              <a:t>A continuación se representa el  Grafo 1  como matriz de adyacencia:</a:t>
            </a:r>
            <a:endParaRPr lang="es-CO" sz="3200" dirty="0"/>
          </a:p>
        </p:txBody>
      </p:sp>
      <p:pic>
        <p:nvPicPr>
          <p:cNvPr id="3" name="Imagen 2" descr="http://vignette1.wikia.nocookie.net/pert-cpm/images/2/26/6imagen3.gif/revision/latest?cb=20140203023341&amp;path-prefix=es"/>
          <p:cNvPicPr/>
          <p:nvPr/>
        </p:nvPicPr>
        <p:blipFill>
          <a:blip r:embed="rId2">
            <a:extLst>
              <a:ext uri="{28A0092B-C50C-407E-A947-70E740481C1C}">
                <a14:useLocalDpi xmlns:a14="http://schemas.microsoft.com/office/drawing/2010/main" val="0"/>
              </a:ext>
            </a:extLst>
          </a:blip>
          <a:srcRect/>
          <a:stretch>
            <a:fillRect/>
          </a:stretch>
        </p:blipFill>
        <p:spPr bwMode="auto">
          <a:xfrm>
            <a:off x="701106" y="2327621"/>
            <a:ext cx="3214071" cy="2108563"/>
          </a:xfrm>
          <a:prstGeom prst="rect">
            <a:avLst/>
          </a:prstGeom>
          <a:noFill/>
          <a:ln>
            <a:noFill/>
          </a:ln>
        </p:spPr>
      </p:pic>
      <p:sp>
        <p:nvSpPr>
          <p:cNvPr id="5" name="CuadroTexto 4"/>
          <p:cNvSpPr txBox="1"/>
          <p:nvPr/>
        </p:nvSpPr>
        <p:spPr>
          <a:xfrm>
            <a:off x="1159098" y="4431403"/>
            <a:ext cx="1918952" cy="369332"/>
          </a:xfrm>
          <a:prstGeom prst="rect">
            <a:avLst/>
          </a:prstGeom>
          <a:noFill/>
        </p:spPr>
        <p:txBody>
          <a:bodyPr wrap="square" rtlCol="0">
            <a:spAutoFit/>
          </a:bodyPr>
          <a:lstStyle/>
          <a:p>
            <a:pPr algn="ctr"/>
            <a:r>
              <a:rPr lang="es-ES" b="1" dirty="0"/>
              <a:t>Grafo 1	</a:t>
            </a:r>
            <a:endParaRPr lang="es-CO" dirty="0"/>
          </a:p>
        </p:txBody>
      </p:sp>
      <p:pic>
        <p:nvPicPr>
          <p:cNvPr id="10" name="Imagen 9"/>
          <p:cNvPicPr>
            <a:picLocks noChangeAspect="1"/>
          </p:cNvPicPr>
          <p:nvPr/>
        </p:nvPicPr>
        <p:blipFill>
          <a:blip r:embed="rId3"/>
          <a:stretch>
            <a:fillRect/>
          </a:stretch>
        </p:blipFill>
        <p:spPr>
          <a:xfrm>
            <a:off x="5712786" y="1455984"/>
            <a:ext cx="2774391" cy="4950710"/>
          </a:xfrm>
          <a:prstGeom prst="rect">
            <a:avLst/>
          </a:prstGeom>
        </p:spPr>
      </p:pic>
    </p:spTree>
    <p:extLst>
      <p:ext uri="{BB962C8B-B14F-4D97-AF65-F5344CB8AC3E}">
        <p14:creationId xmlns:p14="http://schemas.microsoft.com/office/powerpoint/2010/main" val="211194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http://biblioteca.udgvirtual.udg.mx/documentos/Objetos_programacion/Arboles_y_grafos/img/grafo_nodirigido.jpeg"/>
          <p:cNvPicPr/>
          <p:nvPr/>
        </p:nvPicPr>
        <p:blipFill>
          <a:blip r:embed="rId2">
            <a:extLst>
              <a:ext uri="{28A0092B-C50C-407E-A947-70E740481C1C}">
                <a14:useLocalDpi xmlns:a14="http://schemas.microsoft.com/office/drawing/2010/main" val="0"/>
              </a:ext>
            </a:extLst>
          </a:blip>
          <a:srcRect/>
          <a:stretch>
            <a:fillRect/>
          </a:stretch>
        </p:blipFill>
        <p:spPr bwMode="auto">
          <a:xfrm>
            <a:off x="601380" y="2161151"/>
            <a:ext cx="2734248" cy="2081850"/>
          </a:xfrm>
          <a:prstGeom prst="rect">
            <a:avLst/>
          </a:prstGeom>
          <a:noFill/>
          <a:ln>
            <a:noFill/>
          </a:ln>
        </p:spPr>
      </p:pic>
      <p:sp>
        <p:nvSpPr>
          <p:cNvPr id="3" name="CuadroTexto 2"/>
          <p:cNvSpPr txBox="1"/>
          <p:nvPr/>
        </p:nvSpPr>
        <p:spPr>
          <a:xfrm>
            <a:off x="1009028" y="4367008"/>
            <a:ext cx="1918952" cy="369332"/>
          </a:xfrm>
          <a:prstGeom prst="rect">
            <a:avLst/>
          </a:prstGeom>
          <a:noFill/>
        </p:spPr>
        <p:txBody>
          <a:bodyPr wrap="square" rtlCol="0">
            <a:spAutoFit/>
          </a:bodyPr>
          <a:lstStyle/>
          <a:p>
            <a:pPr algn="ctr"/>
            <a:r>
              <a:rPr lang="es-ES" b="1" dirty="0"/>
              <a:t>Grafo 2</a:t>
            </a:r>
            <a:endParaRPr lang="es-CO" dirty="0"/>
          </a:p>
        </p:txBody>
      </p:sp>
      <p:sp>
        <p:nvSpPr>
          <p:cNvPr id="4" name="CuadroTexto 3"/>
          <p:cNvSpPr txBox="1"/>
          <p:nvPr/>
        </p:nvSpPr>
        <p:spPr>
          <a:xfrm>
            <a:off x="473178" y="220093"/>
            <a:ext cx="10547797" cy="1077218"/>
          </a:xfrm>
          <a:prstGeom prst="rect">
            <a:avLst/>
          </a:prstGeom>
          <a:noFill/>
        </p:spPr>
        <p:txBody>
          <a:bodyPr wrap="square" rtlCol="0">
            <a:spAutoFit/>
          </a:bodyPr>
          <a:lstStyle/>
          <a:p>
            <a:r>
              <a:rPr lang="es-ES" sz="3200" dirty="0"/>
              <a:t>A continuación se representa el  Grafo 2 como matriz de adyacencia:</a:t>
            </a:r>
            <a:endParaRPr lang="es-CO" sz="3200" dirty="0"/>
          </a:p>
        </p:txBody>
      </p:sp>
      <p:pic>
        <p:nvPicPr>
          <p:cNvPr id="5" name="Imagen 4"/>
          <p:cNvPicPr>
            <a:picLocks noChangeAspect="1"/>
          </p:cNvPicPr>
          <p:nvPr/>
        </p:nvPicPr>
        <p:blipFill>
          <a:blip r:embed="rId3"/>
          <a:stretch>
            <a:fillRect/>
          </a:stretch>
        </p:blipFill>
        <p:spPr>
          <a:xfrm>
            <a:off x="5628254" y="1138286"/>
            <a:ext cx="3125810" cy="5062453"/>
          </a:xfrm>
          <a:prstGeom prst="rect">
            <a:avLst/>
          </a:prstGeom>
        </p:spPr>
      </p:pic>
    </p:spTree>
    <p:extLst>
      <p:ext uri="{BB962C8B-B14F-4D97-AF65-F5344CB8AC3E}">
        <p14:creationId xmlns:p14="http://schemas.microsoft.com/office/powerpoint/2010/main" val="3028014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524694" y="336003"/>
            <a:ext cx="10547797" cy="3539430"/>
          </a:xfrm>
          <a:prstGeom prst="rect">
            <a:avLst/>
          </a:prstGeom>
          <a:noFill/>
        </p:spPr>
        <p:txBody>
          <a:bodyPr wrap="square" rtlCol="0">
            <a:spAutoFit/>
          </a:bodyPr>
          <a:lstStyle/>
          <a:p>
            <a:r>
              <a:rPr lang="es-CO" sz="3200" b="1" dirty="0">
                <a:solidFill>
                  <a:schemeClr val="accent6">
                    <a:lumMod val="50000"/>
                  </a:schemeClr>
                </a:solidFill>
              </a:rPr>
              <a:t>1.  Estática: </a:t>
            </a:r>
            <a:r>
              <a:rPr lang="es-CO" sz="3200" dirty="0">
                <a:solidFill>
                  <a:schemeClr val="accent6">
                    <a:lumMod val="50000"/>
                  </a:schemeClr>
                </a:solidFill>
              </a:rPr>
              <a:t>se basa en Matrices</a:t>
            </a:r>
          </a:p>
          <a:p>
            <a:pPr lvl="0"/>
            <a:r>
              <a:rPr lang="es-ES" sz="3200" b="1" dirty="0"/>
              <a:t>1.2. </a:t>
            </a:r>
            <a:r>
              <a:rPr lang="es-ES" sz="3200" dirty="0"/>
              <a:t>Matriz de incidencia: se define como una matriz de m filas y n columnas con:  n: número de vértices del grafo y m: número de lados del grafo.</a:t>
            </a:r>
            <a:endParaRPr lang="es-CO" sz="3200" dirty="0"/>
          </a:p>
          <a:p>
            <a:r>
              <a:rPr lang="es-ES" sz="3200" dirty="0"/>
              <a:t>Para hacer la representación se deben numerar los lados  del grafo (aleatoriamente).</a:t>
            </a:r>
            <a:endParaRPr lang="es-CO" sz="3200" dirty="0"/>
          </a:p>
          <a:p>
            <a:r>
              <a:rPr lang="es-ES" sz="3200" dirty="0"/>
              <a:t>Para el grafo 2 del ejemplo inicial:</a:t>
            </a:r>
            <a:endParaRPr lang="es-CO" sz="3200" dirty="0"/>
          </a:p>
        </p:txBody>
      </p:sp>
      <p:pic>
        <p:nvPicPr>
          <p:cNvPr id="3" name="Imagen 2" descr="http://biblioteca.udgvirtual.udg.mx/documentos/Objetos_programacion/Arboles_y_grafos/img/grafo_nodirigido.jpeg"/>
          <p:cNvPicPr/>
          <p:nvPr/>
        </p:nvPicPr>
        <p:blipFill>
          <a:blip r:embed="rId2">
            <a:extLst>
              <a:ext uri="{28A0092B-C50C-407E-A947-70E740481C1C}">
                <a14:useLocalDpi xmlns:a14="http://schemas.microsoft.com/office/drawing/2010/main" val="0"/>
              </a:ext>
            </a:extLst>
          </a:blip>
          <a:srcRect/>
          <a:stretch>
            <a:fillRect/>
          </a:stretch>
        </p:blipFill>
        <p:spPr bwMode="auto">
          <a:xfrm>
            <a:off x="871836" y="4144498"/>
            <a:ext cx="2734248" cy="2081850"/>
          </a:xfrm>
          <a:prstGeom prst="rect">
            <a:avLst/>
          </a:prstGeom>
          <a:noFill/>
          <a:ln>
            <a:noFill/>
          </a:ln>
        </p:spPr>
      </p:pic>
      <p:sp>
        <p:nvSpPr>
          <p:cNvPr id="4" name="CuadroTexto 3"/>
          <p:cNvSpPr txBox="1"/>
          <p:nvPr/>
        </p:nvSpPr>
        <p:spPr>
          <a:xfrm>
            <a:off x="1279484" y="6350355"/>
            <a:ext cx="1918952" cy="369332"/>
          </a:xfrm>
          <a:prstGeom prst="rect">
            <a:avLst/>
          </a:prstGeom>
          <a:noFill/>
        </p:spPr>
        <p:txBody>
          <a:bodyPr wrap="square" rtlCol="0">
            <a:spAutoFit/>
          </a:bodyPr>
          <a:lstStyle/>
          <a:p>
            <a:pPr algn="ctr"/>
            <a:r>
              <a:rPr lang="es-ES" b="1" dirty="0"/>
              <a:t>Grafo 2</a:t>
            </a:r>
            <a:endParaRPr lang="es-CO" dirty="0"/>
          </a:p>
        </p:txBody>
      </p:sp>
      <p:sp>
        <p:nvSpPr>
          <p:cNvPr id="5" name="CuadroTexto 4"/>
          <p:cNvSpPr txBox="1"/>
          <p:nvPr/>
        </p:nvSpPr>
        <p:spPr>
          <a:xfrm>
            <a:off x="6542467" y="4144498"/>
            <a:ext cx="4726547" cy="2062103"/>
          </a:xfrm>
          <a:prstGeom prst="rect">
            <a:avLst/>
          </a:prstGeom>
          <a:noFill/>
        </p:spPr>
        <p:txBody>
          <a:bodyPr wrap="square" rtlCol="0">
            <a:spAutoFit/>
          </a:bodyPr>
          <a:lstStyle/>
          <a:p>
            <a:r>
              <a:rPr lang="es-ES" sz="3200" dirty="0"/>
              <a:t>Lado (A,B) se numera con 1</a:t>
            </a:r>
            <a:endParaRPr lang="es-CO" sz="3200" dirty="0"/>
          </a:p>
          <a:p>
            <a:r>
              <a:rPr lang="es-ES" sz="3200" dirty="0"/>
              <a:t>Lado (A,C) se numera con 2</a:t>
            </a:r>
            <a:endParaRPr lang="es-CO" sz="3200" dirty="0"/>
          </a:p>
          <a:p>
            <a:r>
              <a:rPr lang="es-ES" sz="3200" dirty="0"/>
              <a:t>Lado (B,C) se numera con 3</a:t>
            </a:r>
            <a:endParaRPr lang="es-CO" sz="3200" dirty="0"/>
          </a:p>
          <a:p>
            <a:r>
              <a:rPr lang="es-ES" sz="3200" dirty="0"/>
              <a:t>Lado (C,D) se numera con 4</a:t>
            </a:r>
            <a:endParaRPr lang="es-CO" sz="3200" dirty="0"/>
          </a:p>
        </p:txBody>
      </p:sp>
      <p:sp>
        <p:nvSpPr>
          <p:cNvPr id="6" name="CuadroTexto 5"/>
          <p:cNvSpPr txBox="1"/>
          <p:nvPr/>
        </p:nvSpPr>
        <p:spPr>
          <a:xfrm>
            <a:off x="2003473" y="3946875"/>
            <a:ext cx="337625" cy="461665"/>
          </a:xfrm>
          <a:prstGeom prst="rect">
            <a:avLst/>
          </a:prstGeom>
          <a:noFill/>
          <a:ln>
            <a:solidFill>
              <a:schemeClr val="bg1"/>
            </a:solidFill>
          </a:ln>
        </p:spPr>
        <p:txBody>
          <a:bodyPr wrap="square" rtlCol="0">
            <a:spAutoFit/>
          </a:bodyPr>
          <a:lstStyle/>
          <a:p>
            <a:r>
              <a:rPr lang="es-CO" sz="2400" b="1" dirty="0">
                <a:solidFill>
                  <a:srgbClr val="FF0000"/>
                </a:solidFill>
              </a:rPr>
              <a:t>1</a:t>
            </a:r>
          </a:p>
        </p:txBody>
      </p:sp>
      <p:sp>
        <p:nvSpPr>
          <p:cNvPr id="7" name="CuadroTexto 6"/>
          <p:cNvSpPr txBox="1"/>
          <p:nvPr/>
        </p:nvSpPr>
        <p:spPr>
          <a:xfrm>
            <a:off x="2233147" y="4846249"/>
            <a:ext cx="337625" cy="461665"/>
          </a:xfrm>
          <a:prstGeom prst="rect">
            <a:avLst/>
          </a:prstGeom>
          <a:noFill/>
          <a:ln>
            <a:solidFill>
              <a:schemeClr val="bg1"/>
            </a:solidFill>
          </a:ln>
        </p:spPr>
        <p:txBody>
          <a:bodyPr wrap="square" rtlCol="0">
            <a:spAutoFit/>
          </a:bodyPr>
          <a:lstStyle/>
          <a:p>
            <a:r>
              <a:rPr lang="es-CO" sz="2400" b="1" dirty="0">
                <a:solidFill>
                  <a:srgbClr val="FF0000"/>
                </a:solidFill>
              </a:rPr>
              <a:t>2</a:t>
            </a:r>
          </a:p>
        </p:txBody>
      </p:sp>
      <p:sp>
        <p:nvSpPr>
          <p:cNvPr id="8" name="CuadroTexto 7"/>
          <p:cNvSpPr txBox="1"/>
          <p:nvPr/>
        </p:nvSpPr>
        <p:spPr>
          <a:xfrm>
            <a:off x="3268459" y="4846249"/>
            <a:ext cx="337625" cy="461665"/>
          </a:xfrm>
          <a:prstGeom prst="rect">
            <a:avLst/>
          </a:prstGeom>
          <a:noFill/>
          <a:ln>
            <a:solidFill>
              <a:schemeClr val="bg1"/>
            </a:solidFill>
          </a:ln>
        </p:spPr>
        <p:txBody>
          <a:bodyPr wrap="square" rtlCol="0">
            <a:spAutoFit/>
          </a:bodyPr>
          <a:lstStyle/>
          <a:p>
            <a:r>
              <a:rPr lang="es-CO" sz="2400" b="1" dirty="0">
                <a:solidFill>
                  <a:srgbClr val="FF0000"/>
                </a:solidFill>
              </a:rPr>
              <a:t>3</a:t>
            </a:r>
          </a:p>
        </p:txBody>
      </p:sp>
      <p:sp>
        <p:nvSpPr>
          <p:cNvPr id="9" name="CuadroTexto 8"/>
          <p:cNvSpPr txBox="1"/>
          <p:nvPr/>
        </p:nvSpPr>
        <p:spPr>
          <a:xfrm>
            <a:off x="2140137" y="5962306"/>
            <a:ext cx="337625" cy="461665"/>
          </a:xfrm>
          <a:prstGeom prst="rect">
            <a:avLst/>
          </a:prstGeom>
          <a:noFill/>
          <a:ln>
            <a:solidFill>
              <a:schemeClr val="bg1"/>
            </a:solidFill>
          </a:ln>
        </p:spPr>
        <p:txBody>
          <a:bodyPr wrap="square" rtlCol="0">
            <a:spAutoFit/>
          </a:bodyPr>
          <a:lstStyle/>
          <a:p>
            <a:r>
              <a:rPr lang="es-CO" sz="2400" b="1" dirty="0">
                <a:solidFill>
                  <a:srgbClr val="FF0000"/>
                </a:solidFill>
              </a:rPr>
              <a:t>4</a:t>
            </a:r>
          </a:p>
        </p:txBody>
      </p:sp>
    </p:spTree>
    <p:extLst>
      <p:ext uri="{BB962C8B-B14F-4D97-AF65-F5344CB8AC3E}">
        <p14:creationId xmlns:p14="http://schemas.microsoft.com/office/powerpoint/2010/main" val="864773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93" descr="E:\Pedro\PlanDocente\Grafos\REE\mapaRT_3.gif"/>
          <p:cNvPicPr>
            <a:picLocks noChangeAspect="1" noChangeArrowheads="1"/>
          </p:cNvPicPr>
          <p:nvPr/>
        </p:nvPicPr>
        <p:blipFill>
          <a:blip r:embed="rId2">
            <a:clrChange>
              <a:clrFrom>
                <a:srgbClr val="FFFFFF"/>
              </a:clrFrom>
              <a:clrTo>
                <a:srgbClr val="FFFFFF">
                  <a:alpha val="0"/>
                </a:srgbClr>
              </a:clrTo>
            </a:clrChange>
            <a:lum bright="-12000" contrast="24000"/>
            <a:extLst>
              <a:ext uri="{28A0092B-C50C-407E-A947-70E740481C1C}">
                <a14:useLocalDpi xmlns:a14="http://schemas.microsoft.com/office/drawing/2010/main" val="0"/>
              </a:ext>
            </a:extLst>
          </a:blip>
          <a:srcRect/>
          <a:stretch>
            <a:fillRect/>
          </a:stretch>
        </p:blipFill>
        <p:spPr bwMode="auto">
          <a:xfrm>
            <a:off x="6746183" y="2598678"/>
            <a:ext cx="5407278" cy="4510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027"/>
          <p:cNvSpPr txBox="1">
            <a:spLocks noChangeArrowheads="1"/>
          </p:cNvSpPr>
          <p:nvPr/>
        </p:nvSpPr>
        <p:spPr>
          <a:xfrm>
            <a:off x="642207" y="1221115"/>
            <a:ext cx="7951670" cy="498951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_tradnl" altLang="es-CO" dirty="0"/>
              <a:t>Los grafos se usan para modelar problemas definidos en términos de relaciones o conexiones entre objetos.</a:t>
            </a:r>
          </a:p>
          <a:p>
            <a:r>
              <a:rPr lang="es-ES_tradnl" altLang="es-CO" dirty="0"/>
              <a:t>Tienen un amplio uso en ingeniería para representar redes de todo tipo: 	</a:t>
            </a:r>
          </a:p>
          <a:p>
            <a:pPr lvl="1"/>
            <a:r>
              <a:rPr lang="es-ES_tradnl" altLang="es-CO" dirty="0"/>
              <a:t>transporte (tren, carretera, avión), </a:t>
            </a:r>
          </a:p>
          <a:p>
            <a:pPr lvl="1"/>
            <a:r>
              <a:rPr lang="es-ES_tradnl" altLang="es-CO" dirty="0"/>
              <a:t>servicios (comunicación, eléctrica, gas, agua),</a:t>
            </a:r>
          </a:p>
          <a:p>
            <a:pPr lvl="1"/>
            <a:r>
              <a:rPr lang="es-ES_tradnl" altLang="es-CO" dirty="0"/>
              <a:t>de actividades en el planeamiento de proyectos, etc.</a:t>
            </a:r>
          </a:p>
          <a:p>
            <a:r>
              <a:rPr lang="es-ES" altLang="es-CO" sz="2400" dirty="0"/>
              <a:t>Representan relaciones entre objetos</a:t>
            </a:r>
          </a:p>
          <a:p>
            <a:pPr lvl="1"/>
            <a:r>
              <a:rPr lang="es-ES" altLang="es-CO" sz="2000" dirty="0"/>
              <a:t>Relaciones arbitrarias, es decir</a:t>
            </a:r>
          </a:p>
          <a:p>
            <a:pPr lvl="1"/>
            <a:r>
              <a:rPr lang="es-ES" altLang="es-CO" sz="2000" dirty="0"/>
              <a:t>No jerárquicas</a:t>
            </a:r>
          </a:p>
          <a:p>
            <a:r>
              <a:rPr lang="es-ES" altLang="es-CO" sz="2400" dirty="0"/>
              <a:t>Son aplicables en </a:t>
            </a:r>
          </a:p>
          <a:p>
            <a:pPr lvl="1"/>
            <a:r>
              <a:rPr lang="es-ES" altLang="es-CO" sz="2000" dirty="0"/>
              <a:t>Química</a:t>
            </a:r>
          </a:p>
          <a:p>
            <a:pPr lvl="1"/>
            <a:r>
              <a:rPr lang="es-ES" altLang="es-CO" sz="2000" dirty="0"/>
              <a:t>Geografía</a:t>
            </a:r>
          </a:p>
          <a:p>
            <a:pPr marL="457200" lvl="1" indent="0">
              <a:buNone/>
            </a:pPr>
            <a:endParaRPr lang="es-ES_tradnl" altLang="es-CO" dirty="0"/>
          </a:p>
        </p:txBody>
      </p:sp>
      <p:sp>
        <p:nvSpPr>
          <p:cNvPr id="3" name="Rectángulo 2"/>
          <p:cNvSpPr/>
          <p:nvPr/>
        </p:nvSpPr>
        <p:spPr>
          <a:xfrm>
            <a:off x="4572573" y="20786"/>
            <a:ext cx="2284600" cy="1200329"/>
          </a:xfrm>
          <a:prstGeom prst="rect">
            <a:avLst/>
          </a:prstGeom>
          <a:noFill/>
        </p:spPr>
        <p:txBody>
          <a:bodyPr wrap="none" lIns="91440" tIns="45720" rIns="91440" bIns="45720">
            <a:spAutoFit/>
          </a:bodyPr>
          <a:lstStyle/>
          <a:p>
            <a:pPr algn="ctr"/>
            <a:r>
              <a:rPr lang="es-ES" sz="7200" b="1" dirty="0">
                <a:ln w="12700" cmpd="sng">
                  <a:solidFill>
                    <a:schemeClr val="accent4"/>
                  </a:solidFill>
                  <a:prstDash val="solid"/>
                </a:ln>
              </a:rPr>
              <a:t>USOS</a:t>
            </a:r>
            <a:endParaRPr lang="es-ES" sz="7200" b="1" cap="none" spc="0" dirty="0">
              <a:ln w="12700" cmpd="sng">
                <a:solidFill>
                  <a:schemeClr val="accent4"/>
                </a:solidFill>
                <a:prstDash val="solid"/>
              </a:ln>
              <a:effectLst/>
            </a:endParaRPr>
          </a:p>
        </p:txBody>
      </p:sp>
      <p:pic>
        <p:nvPicPr>
          <p:cNvPr id="3074" name="Picture 2" descr="Resultado de imagen para grafos en quimic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40851" y="186868"/>
            <a:ext cx="3446350" cy="2411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034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http://biblioteca.udgvirtual.udg.mx/documentos/Objetos_programacion/Arboles_y_grafos/img/grafo_nodirigido.jpeg"/>
          <p:cNvPicPr/>
          <p:nvPr/>
        </p:nvPicPr>
        <p:blipFill>
          <a:blip r:embed="rId2">
            <a:extLst>
              <a:ext uri="{28A0092B-C50C-407E-A947-70E740481C1C}">
                <a14:useLocalDpi xmlns:a14="http://schemas.microsoft.com/office/drawing/2010/main" val="0"/>
              </a:ext>
            </a:extLst>
          </a:blip>
          <a:srcRect/>
          <a:stretch>
            <a:fillRect/>
          </a:stretch>
        </p:blipFill>
        <p:spPr bwMode="auto">
          <a:xfrm>
            <a:off x="871836" y="4080107"/>
            <a:ext cx="2734248" cy="2081850"/>
          </a:xfrm>
          <a:prstGeom prst="rect">
            <a:avLst/>
          </a:prstGeom>
          <a:noFill/>
          <a:ln>
            <a:noFill/>
          </a:ln>
        </p:spPr>
      </p:pic>
      <p:sp>
        <p:nvSpPr>
          <p:cNvPr id="3" name="CuadroTexto 2"/>
          <p:cNvSpPr txBox="1"/>
          <p:nvPr/>
        </p:nvSpPr>
        <p:spPr>
          <a:xfrm>
            <a:off x="1279484" y="6285964"/>
            <a:ext cx="1918952" cy="369332"/>
          </a:xfrm>
          <a:prstGeom prst="rect">
            <a:avLst/>
          </a:prstGeom>
          <a:noFill/>
        </p:spPr>
        <p:txBody>
          <a:bodyPr wrap="square" rtlCol="0">
            <a:spAutoFit/>
          </a:bodyPr>
          <a:lstStyle/>
          <a:p>
            <a:pPr algn="ctr"/>
            <a:r>
              <a:rPr lang="es-ES" b="1" dirty="0"/>
              <a:t>Grafo 2</a:t>
            </a:r>
            <a:endParaRPr lang="es-CO" dirty="0"/>
          </a:p>
        </p:txBody>
      </p:sp>
      <p:sp>
        <p:nvSpPr>
          <p:cNvPr id="4" name="CuadroTexto 3"/>
          <p:cNvSpPr txBox="1"/>
          <p:nvPr/>
        </p:nvSpPr>
        <p:spPr>
          <a:xfrm>
            <a:off x="2003473" y="3882484"/>
            <a:ext cx="337625" cy="461665"/>
          </a:xfrm>
          <a:prstGeom prst="rect">
            <a:avLst/>
          </a:prstGeom>
          <a:noFill/>
          <a:ln>
            <a:solidFill>
              <a:schemeClr val="bg1"/>
            </a:solidFill>
          </a:ln>
        </p:spPr>
        <p:txBody>
          <a:bodyPr wrap="square" rtlCol="0">
            <a:spAutoFit/>
          </a:bodyPr>
          <a:lstStyle/>
          <a:p>
            <a:r>
              <a:rPr lang="es-CO" sz="2400" b="1" dirty="0">
                <a:solidFill>
                  <a:srgbClr val="FF0000"/>
                </a:solidFill>
              </a:rPr>
              <a:t>1</a:t>
            </a:r>
          </a:p>
        </p:txBody>
      </p:sp>
      <p:sp>
        <p:nvSpPr>
          <p:cNvPr id="5" name="CuadroTexto 4"/>
          <p:cNvSpPr txBox="1"/>
          <p:nvPr/>
        </p:nvSpPr>
        <p:spPr>
          <a:xfrm>
            <a:off x="2233147" y="4781858"/>
            <a:ext cx="337625" cy="461665"/>
          </a:xfrm>
          <a:prstGeom prst="rect">
            <a:avLst/>
          </a:prstGeom>
          <a:noFill/>
          <a:ln>
            <a:solidFill>
              <a:schemeClr val="bg1"/>
            </a:solidFill>
          </a:ln>
        </p:spPr>
        <p:txBody>
          <a:bodyPr wrap="square" rtlCol="0">
            <a:spAutoFit/>
          </a:bodyPr>
          <a:lstStyle/>
          <a:p>
            <a:r>
              <a:rPr lang="es-CO" sz="2400" b="1" dirty="0">
                <a:solidFill>
                  <a:srgbClr val="FF0000"/>
                </a:solidFill>
              </a:rPr>
              <a:t>2</a:t>
            </a:r>
          </a:p>
        </p:txBody>
      </p:sp>
      <p:sp>
        <p:nvSpPr>
          <p:cNvPr id="6" name="CuadroTexto 5"/>
          <p:cNvSpPr txBox="1"/>
          <p:nvPr/>
        </p:nvSpPr>
        <p:spPr>
          <a:xfrm>
            <a:off x="3268459" y="4781858"/>
            <a:ext cx="337625" cy="461665"/>
          </a:xfrm>
          <a:prstGeom prst="rect">
            <a:avLst/>
          </a:prstGeom>
          <a:noFill/>
          <a:ln>
            <a:solidFill>
              <a:schemeClr val="bg1"/>
            </a:solidFill>
          </a:ln>
        </p:spPr>
        <p:txBody>
          <a:bodyPr wrap="square" rtlCol="0">
            <a:spAutoFit/>
          </a:bodyPr>
          <a:lstStyle/>
          <a:p>
            <a:r>
              <a:rPr lang="es-CO" sz="2400" b="1" dirty="0">
                <a:solidFill>
                  <a:srgbClr val="FF0000"/>
                </a:solidFill>
              </a:rPr>
              <a:t>3</a:t>
            </a:r>
          </a:p>
        </p:txBody>
      </p:sp>
      <p:sp>
        <p:nvSpPr>
          <p:cNvPr id="7" name="CuadroTexto 6"/>
          <p:cNvSpPr txBox="1"/>
          <p:nvPr/>
        </p:nvSpPr>
        <p:spPr>
          <a:xfrm>
            <a:off x="2140137" y="5897915"/>
            <a:ext cx="337625" cy="461665"/>
          </a:xfrm>
          <a:prstGeom prst="rect">
            <a:avLst/>
          </a:prstGeom>
          <a:noFill/>
          <a:ln>
            <a:solidFill>
              <a:schemeClr val="bg1"/>
            </a:solidFill>
          </a:ln>
        </p:spPr>
        <p:txBody>
          <a:bodyPr wrap="square" rtlCol="0">
            <a:spAutoFit/>
          </a:bodyPr>
          <a:lstStyle/>
          <a:p>
            <a:r>
              <a:rPr lang="es-CO" sz="2400" b="1" dirty="0">
                <a:solidFill>
                  <a:srgbClr val="FF0000"/>
                </a:solidFill>
              </a:rPr>
              <a:t>4</a:t>
            </a:r>
          </a:p>
        </p:txBody>
      </p:sp>
      <p:sp>
        <p:nvSpPr>
          <p:cNvPr id="10" name="CuadroTexto 9"/>
          <p:cNvSpPr txBox="1"/>
          <p:nvPr/>
        </p:nvSpPr>
        <p:spPr>
          <a:xfrm>
            <a:off x="485685" y="-82938"/>
            <a:ext cx="10547797" cy="3046988"/>
          </a:xfrm>
          <a:prstGeom prst="rect">
            <a:avLst/>
          </a:prstGeom>
          <a:noFill/>
        </p:spPr>
        <p:txBody>
          <a:bodyPr wrap="square" rtlCol="0">
            <a:spAutoFit/>
          </a:bodyPr>
          <a:lstStyle/>
          <a:p>
            <a:r>
              <a:rPr lang="es-ES" sz="3200" dirty="0"/>
              <a:t>En este caso m=4, n=4 (la matriz tiene 4 filas representan los vértices y 4 columnas representan los lados)</a:t>
            </a:r>
            <a:endParaRPr lang="es-CO" sz="3200" dirty="0"/>
          </a:p>
          <a:p>
            <a:r>
              <a:rPr lang="es-ES" sz="3200" dirty="0"/>
              <a:t>Si denominados la matriz como In</a:t>
            </a:r>
            <a:endParaRPr lang="es-CO" sz="3200" dirty="0"/>
          </a:p>
          <a:p>
            <a:r>
              <a:rPr lang="es-ES" sz="3200" dirty="0"/>
              <a:t>In[i][j] es igual a 1 si el lado j es incidente sobre el vértice i y es 0 si el lado j no es incidente sobre el vértice i</a:t>
            </a:r>
            <a:endParaRPr lang="es-CO" sz="3200" dirty="0"/>
          </a:p>
          <a:p>
            <a:r>
              <a:rPr lang="es-ES" sz="3200" dirty="0"/>
              <a:t>La representación del grafo seria:</a:t>
            </a:r>
            <a:endParaRPr lang="es-CO" sz="3200" dirty="0"/>
          </a:p>
        </p:txBody>
      </p:sp>
      <p:pic>
        <p:nvPicPr>
          <p:cNvPr id="12" name="Imagen 11"/>
          <p:cNvPicPr>
            <a:picLocks noChangeAspect="1"/>
          </p:cNvPicPr>
          <p:nvPr/>
        </p:nvPicPr>
        <p:blipFill>
          <a:blip r:embed="rId3"/>
          <a:stretch>
            <a:fillRect/>
          </a:stretch>
        </p:blipFill>
        <p:spPr>
          <a:xfrm>
            <a:off x="4466737" y="2898156"/>
            <a:ext cx="2061492" cy="3959844"/>
          </a:xfrm>
          <a:prstGeom prst="rect">
            <a:avLst/>
          </a:prstGeom>
        </p:spPr>
      </p:pic>
      <p:sp>
        <p:nvSpPr>
          <p:cNvPr id="8" name="CuadroTexto 7">
            <a:extLst>
              <a:ext uri="{FF2B5EF4-FFF2-40B4-BE49-F238E27FC236}">
                <a16:creationId xmlns:a16="http://schemas.microsoft.com/office/drawing/2014/main" id="{F48092A0-E1F0-45DB-899C-CE5E78795488}"/>
              </a:ext>
            </a:extLst>
          </p:cNvPr>
          <p:cNvSpPr txBox="1"/>
          <p:nvPr/>
        </p:nvSpPr>
        <p:spPr>
          <a:xfrm>
            <a:off x="5368956" y="5449091"/>
            <a:ext cx="212035" cy="369332"/>
          </a:xfrm>
          <a:prstGeom prst="rect">
            <a:avLst/>
          </a:prstGeom>
          <a:noFill/>
        </p:spPr>
        <p:txBody>
          <a:bodyPr wrap="square" rtlCol="0">
            <a:spAutoFit/>
          </a:bodyPr>
          <a:lstStyle/>
          <a:p>
            <a:r>
              <a:rPr lang="es-ES" dirty="0"/>
              <a:t>1</a:t>
            </a:r>
            <a:endParaRPr lang="es-CO" dirty="0"/>
          </a:p>
        </p:txBody>
      </p:sp>
      <p:sp>
        <p:nvSpPr>
          <p:cNvPr id="11" name="Elipse 10">
            <a:extLst>
              <a:ext uri="{FF2B5EF4-FFF2-40B4-BE49-F238E27FC236}">
                <a16:creationId xmlns:a16="http://schemas.microsoft.com/office/drawing/2014/main" id="{4A0206B6-DDDE-499D-A59E-B958A650BD7A}"/>
              </a:ext>
            </a:extLst>
          </p:cNvPr>
          <p:cNvSpPr/>
          <p:nvPr/>
        </p:nvSpPr>
        <p:spPr>
          <a:xfrm>
            <a:off x="8335269" y="2848129"/>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1</a:t>
            </a:r>
          </a:p>
        </p:txBody>
      </p:sp>
      <p:sp>
        <p:nvSpPr>
          <p:cNvPr id="13" name="Elipse 12">
            <a:extLst>
              <a:ext uri="{FF2B5EF4-FFF2-40B4-BE49-F238E27FC236}">
                <a16:creationId xmlns:a16="http://schemas.microsoft.com/office/drawing/2014/main" id="{32A2A719-4F3D-4C26-9909-2E1FF89B13F0}"/>
              </a:ext>
            </a:extLst>
          </p:cNvPr>
          <p:cNvSpPr/>
          <p:nvPr/>
        </p:nvSpPr>
        <p:spPr>
          <a:xfrm>
            <a:off x="8142429" y="4916304"/>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3</a:t>
            </a:r>
          </a:p>
        </p:txBody>
      </p:sp>
      <p:sp>
        <p:nvSpPr>
          <p:cNvPr id="14" name="Elipse 13">
            <a:extLst>
              <a:ext uri="{FF2B5EF4-FFF2-40B4-BE49-F238E27FC236}">
                <a16:creationId xmlns:a16="http://schemas.microsoft.com/office/drawing/2014/main" id="{D847045B-65C7-46D2-B1D9-BF6DE8AB6E3C}"/>
              </a:ext>
            </a:extLst>
          </p:cNvPr>
          <p:cNvSpPr/>
          <p:nvPr/>
        </p:nvSpPr>
        <p:spPr>
          <a:xfrm>
            <a:off x="10111798" y="382460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2</a:t>
            </a:r>
          </a:p>
        </p:txBody>
      </p:sp>
      <p:cxnSp>
        <p:nvCxnSpPr>
          <p:cNvPr id="15" name="Conector recto de flecha 14">
            <a:extLst>
              <a:ext uri="{FF2B5EF4-FFF2-40B4-BE49-F238E27FC236}">
                <a16:creationId xmlns:a16="http://schemas.microsoft.com/office/drawing/2014/main" id="{6C665B97-7681-4D29-A289-8E2416EEC0EB}"/>
              </a:ext>
            </a:extLst>
          </p:cNvPr>
          <p:cNvCxnSpPr>
            <a:stCxn id="11" idx="5"/>
            <a:endCxn id="14" idx="1"/>
          </p:cNvCxnSpPr>
          <p:nvPr/>
        </p:nvCxnSpPr>
        <p:spPr>
          <a:xfrm>
            <a:off x="8899623" y="3424490"/>
            <a:ext cx="1309003" cy="498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ector recto de flecha 15">
            <a:extLst>
              <a:ext uri="{FF2B5EF4-FFF2-40B4-BE49-F238E27FC236}">
                <a16:creationId xmlns:a16="http://schemas.microsoft.com/office/drawing/2014/main" id="{8E193538-6714-4CF7-BE32-E41816C37D34}"/>
              </a:ext>
            </a:extLst>
          </p:cNvPr>
          <p:cNvCxnSpPr>
            <a:stCxn id="13" idx="6"/>
            <a:endCxn id="14" idx="2"/>
          </p:cNvCxnSpPr>
          <p:nvPr/>
        </p:nvCxnSpPr>
        <p:spPr>
          <a:xfrm flipV="1">
            <a:off x="8803611" y="4162225"/>
            <a:ext cx="1308187" cy="10917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a:extLst>
              <a:ext uri="{FF2B5EF4-FFF2-40B4-BE49-F238E27FC236}">
                <a16:creationId xmlns:a16="http://schemas.microsoft.com/office/drawing/2014/main" id="{E10812EE-520D-49A3-94F0-362B3B90EEF3}"/>
              </a:ext>
            </a:extLst>
          </p:cNvPr>
          <p:cNvCxnSpPr>
            <a:stCxn id="11" idx="3"/>
            <a:endCxn id="13" idx="0"/>
          </p:cNvCxnSpPr>
          <p:nvPr/>
        </p:nvCxnSpPr>
        <p:spPr>
          <a:xfrm>
            <a:off x="8432097" y="3424490"/>
            <a:ext cx="40923" cy="14918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ector recto de flecha 17">
            <a:extLst>
              <a:ext uri="{FF2B5EF4-FFF2-40B4-BE49-F238E27FC236}">
                <a16:creationId xmlns:a16="http://schemas.microsoft.com/office/drawing/2014/main" id="{8C799530-A458-4405-A809-2070B879110C}"/>
              </a:ext>
            </a:extLst>
          </p:cNvPr>
          <p:cNvCxnSpPr>
            <a:stCxn id="14" idx="0"/>
            <a:endCxn id="11" idx="6"/>
          </p:cNvCxnSpPr>
          <p:nvPr/>
        </p:nvCxnSpPr>
        <p:spPr>
          <a:xfrm flipH="1" flipV="1">
            <a:off x="8996451" y="3185754"/>
            <a:ext cx="1445938" cy="6388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CuadroTexto 18">
            <a:extLst>
              <a:ext uri="{FF2B5EF4-FFF2-40B4-BE49-F238E27FC236}">
                <a16:creationId xmlns:a16="http://schemas.microsoft.com/office/drawing/2014/main" id="{1EB6F8B6-D595-42DC-893D-D5CE807FD5BB}"/>
              </a:ext>
            </a:extLst>
          </p:cNvPr>
          <p:cNvSpPr txBox="1"/>
          <p:nvPr/>
        </p:nvSpPr>
        <p:spPr>
          <a:xfrm>
            <a:off x="8087208" y="3893951"/>
            <a:ext cx="337625" cy="461665"/>
          </a:xfrm>
          <a:prstGeom prst="rect">
            <a:avLst/>
          </a:prstGeom>
          <a:noFill/>
          <a:ln>
            <a:solidFill>
              <a:schemeClr val="bg1"/>
            </a:solidFill>
          </a:ln>
        </p:spPr>
        <p:txBody>
          <a:bodyPr wrap="square" rtlCol="0">
            <a:spAutoFit/>
          </a:bodyPr>
          <a:lstStyle/>
          <a:p>
            <a:r>
              <a:rPr lang="es-CO" sz="2400" b="1" dirty="0">
                <a:solidFill>
                  <a:srgbClr val="FF0000"/>
                </a:solidFill>
              </a:rPr>
              <a:t>1</a:t>
            </a:r>
          </a:p>
        </p:txBody>
      </p:sp>
      <p:sp>
        <p:nvSpPr>
          <p:cNvPr id="21" name="CuadroTexto 20">
            <a:extLst>
              <a:ext uri="{FF2B5EF4-FFF2-40B4-BE49-F238E27FC236}">
                <a16:creationId xmlns:a16="http://schemas.microsoft.com/office/drawing/2014/main" id="{6FBB94E8-3527-4E33-8641-AC0E96A8B19B}"/>
              </a:ext>
            </a:extLst>
          </p:cNvPr>
          <p:cNvSpPr txBox="1"/>
          <p:nvPr/>
        </p:nvSpPr>
        <p:spPr>
          <a:xfrm>
            <a:off x="9432307" y="4629448"/>
            <a:ext cx="337625" cy="461665"/>
          </a:xfrm>
          <a:prstGeom prst="rect">
            <a:avLst/>
          </a:prstGeom>
          <a:noFill/>
          <a:ln>
            <a:solidFill>
              <a:schemeClr val="bg1"/>
            </a:solidFill>
          </a:ln>
        </p:spPr>
        <p:txBody>
          <a:bodyPr wrap="square" rtlCol="0">
            <a:spAutoFit/>
          </a:bodyPr>
          <a:lstStyle/>
          <a:p>
            <a:r>
              <a:rPr lang="es-CO" sz="2400" b="1" dirty="0">
                <a:solidFill>
                  <a:srgbClr val="FF0000"/>
                </a:solidFill>
              </a:rPr>
              <a:t>2</a:t>
            </a:r>
          </a:p>
        </p:txBody>
      </p:sp>
      <p:sp>
        <p:nvSpPr>
          <p:cNvPr id="22" name="CuadroTexto 21">
            <a:extLst>
              <a:ext uri="{FF2B5EF4-FFF2-40B4-BE49-F238E27FC236}">
                <a16:creationId xmlns:a16="http://schemas.microsoft.com/office/drawing/2014/main" id="{F256403F-CB2F-448D-9A6F-0A7D4E02A0D7}"/>
              </a:ext>
            </a:extLst>
          </p:cNvPr>
          <p:cNvSpPr txBox="1"/>
          <p:nvPr/>
        </p:nvSpPr>
        <p:spPr>
          <a:xfrm>
            <a:off x="9167261" y="3516264"/>
            <a:ext cx="337625" cy="461665"/>
          </a:xfrm>
          <a:prstGeom prst="rect">
            <a:avLst/>
          </a:prstGeom>
          <a:noFill/>
          <a:ln>
            <a:solidFill>
              <a:schemeClr val="bg1"/>
            </a:solidFill>
          </a:ln>
        </p:spPr>
        <p:txBody>
          <a:bodyPr wrap="square" rtlCol="0">
            <a:spAutoFit/>
          </a:bodyPr>
          <a:lstStyle/>
          <a:p>
            <a:r>
              <a:rPr lang="es-CO" sz="2400" b="1" dirty="0">
                <a:solidFill>
                  <a:srgbClr val="FF0000"/>
                </a:solidFill>
              </a:rPr>
              <a:t>3</a:t>
            </a:r>
          </a:p>
        </p:txBody>
      </p:sp>
      <p:sp>
        <p:nvSpPr>
          <p:cNvPr id="23" name="CuadroTexto 22">
            <a:extLst>
              <a:ext uri="{FF2B5EF4-FFF2-40B4-BE49-F238E27FC236}">
                <a16:creationId xmlns:a16="http://schemas.microsoft.com/office/drawing/2014/main" id="{3979AC5D-434E-437B-853F-BF68A82F13E6}"/>
              </a:ext>
            </a:extLst>
          </p:cNvPr>
          <p:cNvSpPr txBox="1"/>
          <p:nvPr/>
        </p:nvSpPr>
        <p:spPr>
          <a:xfrm>
            <a:off x="9578077" y="3025935"/>
            <a:ext cx="337625" cy="461665"/>
          </a:xfrm>
          <a:prstGeom prst="rect">
            <a:avLst/>
          </a:prstGeom>
          <a:noFill/>
          <a:ln>
            <a:solidFill>
              <a:schemeClr val="bg1"/>
            </a:solidFill>
          </a:ln>
        </p:spPr>
        <p:txBody>
          <a:bodyPr wrap="square" rtlCol="0">
            <a:spAutoFit/>
          </a:bodyPr>
          <a:lstStyle/>
          <a:p>
            <a:r>
              <a:rPr lang="es-CO" sz="2400" b="1" dirty="0">
                <a:solidFill>
                  <a:srgbClr val="FF0000"/>
                </a:solidFill>
              </a:rPr>
              <a:t>4</a:t>
            </a:r>
          </a:p>
        </p:txBody>
      </p:sp>
      <p:sp>
        <p:nvSpPr>
          <p:cNvPr id="24" name="CuadroTexto 23">
            <a:extLst>
              <a:ext uri="{FF2B5EF4-FFF2-40B4-BE49-F238E27FC236}">
                <a16:creationId xmlns:a16="http://schemas.microsoft.com/office/drawing/2014/main" id="{B37BBA85-27B3-4234-BDEB-77B621C833DC}"/>
              </a:ext>
            </a:extLst>
          </p:cNvPr>
          <p:cNvSpPr txBox="1"/>
          <p:nvPr/>
        </p:nvSpPr>
        <p:spPr>
          <a:xfrm>
            <a:off x="9067444" y="5454967"/>
            <a:ext cx="2883673" cy="1200329"/>
          </a:xfrm>
          <a:prstGeom prst="rect">
            <a:avLst/>
          </a:prstGeom>
          <a:noFill/>
        </p:spPr>
        <p:txBody>
          <a:bodyPr wrap="square" rtlCol="0">
            <a:spAutoFit/>
          </a:bodyPr>
          <a:lstStyle/>
          <a:p>
            <a:r>
              <a:rPr lang="es-CO" sz="2400" b="1" dirty="0">
                <a:solidFill>
                  <a:srgbClr val="002060"/>
                </a:solidFill>
              </a:rPr>
              <a:t>Realizar la Matriz de Incidencia Para el Grafo Q. </a:t>
            </a:r>
          </a:p>
        </p:txBody>
      </p:sp>
      <p:sp>
        <p:nvSpPr>
          <p:cNvPr id="25" name="CuadroTexto 24">
            <a:extLst>
              <a:ext uri="{FF2B5EF4-FFF2-40B4-BE49-F238E27FC236}">
                <a16:creationId xmlns:a16="http://schemas.microsoft.com/office/drawing/2014/main" id="{01B15D61-A445-4F25-AA03-1AE9F7B4BC60}"/>
              </a:ext>
            </a:extLst>
          </p:cNvPr>
          <p:cNvSpPr txBox="1"/>
          <p:nvPr/>
        </p:nvSpPr>
        <p:spPr>
          <a:xfrm>
            <a:off x="9719420" y="4636890"/>
            <a:ext cx="1918952" cy="369332"/>
          </a:xfrm>
          <a:prstGeom prst="rect">
            <a:avLst/>
          </a:prstGeom>
          <a:noFill/>
        </p:spPr>
        <p:txBody>
          <a:bodyPr wrap="square" rtlCol="0">
            <a:spAutoFit/>
          </a:bodyPr>
          <a:lstStyle/>
          <a:p>
            <a:pPr algn="ctr"/>
            <a:r>
              <a:rPr lang="es-ES" b="1" dirty="0"/>
              <a:t>Grafo Q</a:t>
            </a:r>
            <a:endParaRPr lang="es-CO" dirty="0"/>
          </a:p>
        </p:txBody>
      </p:sp>
    </p:spTree>
    <p:extLst>
      <p:ext uri="{BB962C8B-B14F-4D97-AF65-F5344CB8AC3E}">
        <p14:creationId xmlns:p14="http://schemas.microsoft.com/office/powerpoint/2010/main" val="2915230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0201" y="-64497"/>
            <a:ext cx="11596636" cy="1200329"/>
          </a:xfrm>
          <a:prstGeom prst="rect">
            <a:avLst/>
          </a:prstGeom>
          <a:noFill/>
        </p:spPr>
        <p:txBody>
          <a:bodyPr wrap="none" lIns="91440" tIns="45720" rIns="91440" bIns="45720">
            <a:spAutoFit/>
          </a:bodyPr>
          <a:lstStyle/>
          <a:p>
            <a:pPr algn="ctr"/>
            <a:r>
              <a:rPr lang="es-ES" sz="7200" b="1" cap="none" spc="0" dirty="0">
                <a:ln w="12700" cmpd="sng">
                  <a:solidFill>
                    <a:schemeClr val="accent4"/>
                  </a:solidFill>
                  <a:prstDash val="solid"/>
                </a:ln>
                <a:effectLst/>
              </a:rPr>
              <a:t>REPRESENTACION DE GRAFOS</a:t>
            </a:r>
          </a:p>
        </p:txBody>
      </p:sp>
      <p:sp>
        <p:nvSpPr>
          <p:cNvPr id="3" name="CuadroTexto 2"/>
          <p:cNvSpPr txBox="1"/>
          <p:nvPr/>
        </p:nvSpPr>
        <p:spPr>
          <a:xfrm>
            <a:off x="486057" y="1469857"/>
            <a:ext cx="4357585"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Hay dos formas:</a:t>
            </a:r>
          </a:p>
        </p:txBody>
      </p:sp>
      <p:sp>
        <p:nvSpPr>
          <p:cNvPr id="4" name="CuadroTexto 3"/>
          <p:cNvSpPr txBox="1"/>
          <p:nvPr/>
        </p:nvSpPr>
        <p:spPr>
          <a:xfrm>
            <a:off x="5139771" y="1248635"/>
            <a:ext cx="3682257" cy="1200329"/>
          </a:xfrm>
          <a:prstGeom prst="rect">
            <a:avLst/>
          </a:prstGeom>
          <a:noFill/>
        </p:spPr>
        <p:txBody>
          <a:bodyPr wrap="square" rtlCol="0">
            <a:spAutoFit/>
          </a:bodyPr>
          <a:lstStyle/>
          <a:p>
            <a:r>
              <a:rPr lang="es-CO" sz="3600" b="1" dirty="0"/>
              <a:t>1.  Estática</a:t>
            </a:r>
          </a:p>
          <a:p>
            <a:r>
              <a:rPr lang="es-CO" sz="3600" b="1" dirty="0">
                <a:solidFill>
                  <a:srgbClr val="FF0000"/>
                </a:solidFill>
              </a:rPr>
              <a:t>2.  Dinámica</a:t>
            </a:r>
          </a:p>
        </p:txBody>
      </p:sp>
      <p:sp>
        <p:nvSpPr>
          <p:cNvPr id="5" name="Abrir llave 4"/>
          <p:cNvSpPr/>
          <p:nvPr/>
        </p:nvSpPr>
        <p:spPr>
          <a:xfrm>
            <a:off x="4843642" y="1248635"/>
            <a:ext cx="296129" cy="1200329"/>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b="1" dirty="0"/>
          </a:p>
        </p:txBody>
      </p:sp>
      <p:sp>
        <p:nvSpPr>
          <p:cNvPr id="6" name="CuadroTexto 5"/>
          <p:cNvSpPr txBox="1"/>
          <p:nvPr/>
        </p:nvSpPr>
        <p:spPr>
          <a:xfrm>
            <a:off x="486057" y="2782989"/>
            <a:ext cx="10547797" cy="3046988"/>
          </a:xfrm>
          <a:prstGeom prst="rect">
            <a:avLst/>
          </a:prstGeom>
          <a:noFill/>
        </p:spPr>
        <p:txBody>
          <a:bodyPr wrap="square" rtlCol="0">
            <a:spAutoFit/>
          </a:bodyPr>
          <a:lstStyle/>
          <a:p>
            <a:r>
              <a:rPr lang="es-CO" sz="3200" b="1" dirty="0">
                <a:solidFill>
                  <a:schemeClr val="accent6">
                    <a:lumMod val="50000"/>
                  </a:schemeClr>
                </a:solidFill>
              </a:rPr>
              <a:t>2. Dinámica: </a:t>
            </a:r>
            <a:r>
              <a:rPr lang="es-CO" sz="3200" dirty="0">
                <a:solidFill>
                  <a:schemeClr val="accent6">
                    <a:lumMod val="50000"/>
                  </a:schemeClr>
                </a:solidFill>
              </a:rPr>
              <a:t>listas</a:t>
            </a:r>
          </a:p>
          <a:p>
            <a:pPr lvl="0"/>
            <a:r>
              <a:rPr lang="es-ES" sz="3200" b="1" dirty="0"/>
              <a:t>2.1. Listas ligadas de adyacencia: </a:t>
            </a:r>
            <a:r>
              <a:rPr lang="es-ES" sz="3200" dirty="0"/>
              <a:t>Se representa utilizando una lista simplemente ligada por cada vértice que enlaza con la dirección de los nodos adyacentes a él.  Los apuntadores de entrada a cada vértice se encuentran en un vector de apuntadores de entrada.  </a:t>
            </a:r>
            <a:endParaRPr lang="es-CO" sz="3200" dirty="0"/>
          </a:p>
        </p:txBody>
      </p:sp>
    </p:spTree>
    <p:extLst>
      <p:ext uri="{BB962C8B-B14F-4D97-AF65-F5344CB8AC3E}">
        <p14:creationId xmlns:p14="http://schemas.microsoft.com/office/powerpoint/2010/main" val="3101819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932377" y="1008711"/>
            <a:ext cx="1553246" cy="891678"/>
          </a:xfrm>
          <a:prstGeom prst="rect">
            <a:avLst/>
          </a:prstGeom>
        </p:spPr>
      </p:pic>
      <p:sp>
        <p:nvSpPr>
          <p:cNvPr id="4" name="CuadroTexto 3"/>
          <p:cNvSpPr txBox="1"/>
          <p:nvPr/>
        </p:nvSpPr>
        <p:spPr>
          <a:xfrm>
            <a:off x="540913" y="321972"/>
            <a:ext cx="9040969" cy="584775"/>
          </a:xfrm>
          <a:prstGeom prst="rect">
            <a:avLst/>
          </a:prstGeom>
          <a:noFill/>
        </p:spPr>
        <p:txBody>
          <a:bodyPr wrap="square" rtlCol="0">
            <a:spAutoFit/>
          </a:bodyPr>
          <a:lstStyle/>
          <a:p>
            <a:r>
              <a:rPr lang="es-ES" sz="3200" dirty="0"/>
              <a:t>La configuración del nodo de la representación es:</a:t>
            </a:r>
            <a:endParaRPr lang="es-CO" sz="3200" dirty="0"/>
          </a:p>
        </p:txBody>
      </p:sp>
      <p:sp>
        <p:nvSpPr>
          <p:cNvPr id="5" name="CuadroTexto 4"/>
          <p:cNvSpPr txBox="1"/>
          <p:nvPr/>
        </p:nvSpPr>
        <p:spPr>
          <a:xfrm>
            <a:off x="540912" y="2002353"/>
            <a:ext cx="9040969" cy="1077218"/>
          </a:xfrm>
          <a:prstGeom prst="rect">
            <a:avLst/>
          </a:prstGeom>
          <a:noFill/>
        </p:spPr>
        <p:txBody>
          <a:bodyPr wrap="square" rtlCol="0">
            <a:spAutoFit/>
          </a:bodyPr>
          <a:lstStyle/>
          <a:p>
            <a:r>
              <a:rPr lang="es-ES" sz="3200" dirty="0"/>
              <a:t>La representación con listas ligadas de adyacencia para el Grafo1 será:</a:t>
            </a:r>
            <a:endParaRPr lang="es-CO" sz="3200" dirty="0"/>
          </a:p>
        </p:txBody>
      </p:sp>
      <p:pic>
        <p:nvPicPr>
          <p:cNvPr id="7" name="Imagen 6" descr="http://vignette1.wikia.nocookie.net/pert-cpm/images/2/26/6imagen3.gif/revision/latest?cb=20140203023341&amp;path-prefix=es"/>
          <p:cNvPicPr/>
          <p:nvPr/>
        </p:nvPicPr>
        <p:blipFill>
          <a:blip r:embed="rId3">
            <a:extLst>
              <a:ext uri="{28A0092B-C50C-407E-A947-70E740481C1C}">
                <a14:useLocalDpi xmlns:a14="http://schemas.microsoft.com/office/drawing/2010/main" val="0"/>
              </a:ext>
            </a:extLst>
          </a:blip>
          <a:srcRect/>
          <a:stretch>
            <a:fillRect/>
          </a:stretch>
        </p:blipFill>
        <p:spPr bwMode="auto">
          <a:xfrm>
            <a:off x="7974845" y="3865448"/>
            <a:ext cx="3214071" cy="2108563"/>
          </a:xfrm>
          <a:prstGeom prst="rect">
            <a:avLst/>
          </a:prstGeom>
          <a:noFill/>
          <a:ln>
            <a:noFill/>
          </a:ln>
        </p:spPr>
      </p:pic>
      <p:sp>
        <p:nvSpPr>
          <p:cNvPr id="8" name="Rectángulo 7"/>
          <p:cNvSpPr/>
          <p:nvPr/>
        </p:nvSpPr>
        <p:spPr>
          <a:xfrm>
            <a:off x="1584103" y="3451540"/>
            <a:ext cx="940158" cy="734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10</a:t>
            </a:r>
          </a:p>
        </p:txBody>
      </p:sp>
      <p:sp>
        <p:nvSpPr>
          <p:cNvPr id="9" name="Rectángulo 8"/>
          <p:cNvSpPr/>
          <p:nvPr/>
        </p:nvSpPr>
        <p:spPr>
          <a:xfrm>
            <a:off x="1584103" y="4185635"/>
            <a:ext cx="940158" cy="734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40</a:t>
            </a:r>
          </a:p>
        </p:txBody>
      </p:sp>
      <p:sp>
        <p:nvSpPr>
          <p:cNvPr id="10" name="Rectángulo 9"/>
          <p:cNvSpPr/>
          <p:nvPr/>
        </p:nvSpPr>
        <p:spPr>
          <a:xfrm>
            <a:off x="3039416" y="3593207"/>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2</a:t>
            </a:r>
          </a:p>
        </p:txBody>
      </p:sp>
      <p:sp>
        <p:nvSpPr>
          <p:cNvPr id="11" name="Rectángulo 10"/>
          <p:cNvSpPr/>
          <p:nvPr/>
        </p:nvSpPr>
        <p:spPr>
          <a:xfrm>
            <a:off x="3580329" y="3593206"/>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30</a:t>
            </a:r>
          </a:p>
        </p:txBody>
      </p:sp>
      <p:sp>
        <p:nvSpPr>
          <p:cNvPr id="12" name="CuadroTexto 11"/>
          <p:cNvSpPr txBox="1"/>
          <p:nvPr/>
        </p:nvSpPr>
        <p:spPr>
          <a:xfrm>
            <a:off x="3387146" y="3253995"/>
            <a:ext cx="540913" cy="369332"/>
          </a:xfrm>
          <a:prstGeom prst="rect">
            <a:avLst/>
          </a:prstGeom>
          <a:noFill/>
        </p:spPr>
        <p:txBody>
          <a:bodyPr wrap="square" rtlCol="0">
            <a:spAutoFit/>
          </a:bodyPr>
          <a:lstStyle/>
          <a:p>
            <a:r>
              <a:rPr lang="es-CO" dirty="0"/>
              <a:t>10</a:t>
            </a:r>
          </a:p>
        </p:txBody>
      </p:sp>
      <p:sp>
        <p:nvSpPr>
          <p:cNvPr id="13" name="Rectángulo 12"/>
          <p:cNvSpPr/>
          <p:nvPr/>
        </p:nvSpPr>
        <p:spPr>
          <a:xfrm>
            <a:off x="4453947" y="3578180"/>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3</a:t>
            </a:r>
          </a:p>
        </p:txBody>
      </p:sp>
      <p:sp>
        <p:nvSpPr>
          <p:cNvPr id="14" name="Rectángulo 13"/>
          <p:cNvSpPr/>
          <p:nvPr/>
        </p:nvSpPr>
        <p:spPr>
          <a:xfrm>
            <a:off x="4994860" y="3578179"/>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15" name="CuadroTexto 14"/>
          <p:cNvSpPr txBox="1"/>
          <p:nvPr/>
        </p:nvSpPr>
        <p:spPr>
          <a:xfrm>
            <a:off x="4801677" y="3238968"/>
            <a:ext cx="540913" cy="369332"/>
          </a:xfrm>
          <a:prstGeom prst="rect">
            <a:avLst/>
          </a:prstGeom>
          <a:noFill/>
        </p:spPr>
        <p:txBody>
          <a:bodyPr wrap="square" rtlCol="0">
            <a:spAutoFit/>
          </a:bodyPr>
          <a:lstStyle/>
          <a:p>
            <a:r>
              <a:rPr lang="es-CO" dirty="0"/>
              <a:t>30</a:t>
            </a:r>
          </a:p>
        </p:txBody>
      </p:sp>
      <p:cxnSp>
        <p:nvCxnSpPr>
          <p:cNvPr id="16" name="Conector recto de flecha 15"/>
          <p:cNvCxnSpPr>
            <a:endCxn id="10" idx="1"/>
          </p:cNvCxnSpPr>
          <p:nvPr/>
        </p:nvCxnSpPr>
        <p:spPr>
          <a:xfrm>
            <a:off x="2356836" y="3805707"/>
            <a:ext cx="682580" cy="2"/>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p:nvPr/>
        </p:nvCxnSpPr>
        <p:spPr>
          <a:xfrm>
            <a:off x="3979575" y="3818587"/>
            <a:ext cx="525888" cy="0"/>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Rectángulo 17"/>
          <p:cNvSpPr/>
          <p:nvPr/>
        </p:nvSpPr>
        <p:spPr>
          <a:xfrm>
            <a:off x="3050147" y="4350910"/>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3</a:t>
            </a:r>
          </a:p>
        </p:txBody>
      </p:sp>
      <p:sp>
        <p:nvSpPr>
          <p:cNvPr id="19" name="Rectángulo 18"/>
          <p:cNvSpPr/>
          <p:nvPr/>
        </p:nvSpPr>
        <p:spPr>
          <a:xfrm>
            <a:off x="3591060" y="4350909"/>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50</a:t>
            </a:r>
          </a:p>
        </p:txBody>
      </p:sp>
      <p:sp>
        <p:nvSpPr>
          <p:cNvPr id="20" name="CuadroTexto 19"/>
          <p:cNvSpPr txBox="1"/>
          <p:nvPr/>
        </p:nvSpPr>
        <p:spPr>
          <a:xfrm>
            <a:off x="3397877" y="4011698"/>
            <a:ext cx="540913" cy="369332"/>
          </a:xfrm>
          <a:prstGeom prst="rect">
            <a:avLst/>
          </a:prstGeom>
          <a:noFill/>
        </p:spPr>
        <p:txBody>
          <a:bodyPr wrap="square" rtlCol="0">
            <a:spAutoFit/>
          </a:bodyPr>
          <a:lstStyle/>
          <a:p>
            <a:r>
              <a:rPr lang="es-CO" dirty="0"/>
              <a:t>40</a:t>
            </a:r>
          </a:p>
        </p:txBody>
      </p:sp>
      <p:sp>
        <p:nvSpPr>
          <p:cNvPr id="21" name="Rectángulo 20"/>
          <p:cNvSpPr/>
          <p:nvPr/>
        </p:nvSpPr>
        <p:spPr>
          <a:xfrm>
            <a:off x="4464678" y="4335883"/>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4</a:t>
            </a:r>
          </a:p>
        </p:txBody>
      </p:sp>
      <p:sp>
        <p:nvSpPr>
          <p:cNvPr id="22" name="Rectángulo 21"/>
          <p:cNvSpPr/>
          <p:nvPr/>
        </p:nvSpPr>
        <p:spPr>
          <a:xfrm>
            <a:off x="5005591" y="4335882"/>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23" name="CuadroTexto 22"/>
          <p:cNvSpPr txBox="1"/>
          <p:nvPr/>
        </p:nvSpPr>
        <p:spPr>
          <a:xfrm>
            <a:off x="4812408" y="3996671"/>
            <a:ext cx="540913" cy="369332"/>
          </a:xfrm>
          <a:prstGeom prst="rect">
            <a:avLst/>
          </a:prstGeom>
          <a:noFill/>
        </p:spPr>
        <p:txBody>
          <a:bodyPr wrap="square" rtlCol="0">
            <a:spAutoFit/>
          </a:bodyPr>
          <a:lstStyle/>
          <a:p>
            <a:r>
              <a:rPr lang="es-CO" dirty="0"/>
              <a:t>50</a:t>
            </a:r>
          </a:p>
        </p:txBody>
      </p:sp>
      <p:cxnSp>
        <p:nvCxnSpPr>
          <p:cNvPr id="24" name="Conector recto de flecha 23"/>
          <p:cNvCxnSpPr/>
          <p:nvPr/>
        </p:nvCxnSpPr>
        <p:spPr>
          <a:xfrm>
            <a:off x="3964548" y="4576290"/>
            <a:ext cx="525888" cy="0"/>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Conector recto de flecha 24"/>
          <p:cNvCxnSpPr/>
          <p:nvPr/>
        </p:nvCxnSpPr>
        <p:spPr>
          <a:xfrm>
            <a:off x="2356836" y="4576290"/>
            <a:ext cx="682580" cy="2"/>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Rectángulo 25"/>
          <p:cNvSpPr/>
          <p:nvPr/>
        </p:nvSpPr>
        <p:spPr>
          <a:xfrm>
            <a:off x="1584103" y="4919730"/>
            <a:ext cx="940158" cy="734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60</a:t>
            </a:r>
          </a:p>
        </p:txBody>
      </p:sp>
      <p:sp>
        <p:nvSpPr>
          <p:cNvPr id="27" name="Rectángulo 26"/>
          <p:cNvSpPr/>
          <p:nvPr/>
        </p:nvSpPr>
        <p:spPr>
          <a:xfrm>
            <a:off x="3084492" y="5132226"/>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4</a:t>
            </a:r>
          </a:p>
        </p:txBody>
      </p:sp>
      <p:sp>
        <p:nvSpPr>
          <p:cNvPr id="28" name="Rectángulo 27"/>
          <p:cNvSpPr/>
          <p:nvPr/>
        </p:nvSpPr>
        <p:spPr>
          <a:xfrm>
            <a:off x="3625405" y="5132225"/>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29" name="CuadroTexto 28"/>
          <p:cNvSpPr txBox="1"/>
          <p:nvPr/>
        </p:nvSpPr>
        <p:spPr>
          <a:xfrm>
            <a:off x="3432222" y="4793014"/>
            <a:ext cx="540913" cy="369332"/>
          </a:xfrm>
          <a:prstGeom prst="rect">
            <a:avLst/>
          </a:prstGeom>
          <a:noFill/>
        </p:spPr>
        <p:txBody>
          <a:bodyPr wrap="square" rtlCol="0">
            <a:spAutoFit/>
          </a:bodyPr>
          <a:lstStyle/>
          <a:p>
            <a:r>
              <a:rPr lang="es-CO" dirty="0"/>
              <a:t>60</a:t>
            </a:r>
          </a:p>
        </p:txBody>
      </p:sp>
      <p:cxnSp>
        <p:nvCxnSpPr>
          <p:cNvPr id="30" name="Conector recto de flecha 29"/>
          <p:cNvCxnSpPr/>
          <p:nvPr/>
        </p:nvCxnSpPr>
        <p:spPr>
          <a:xfrm>
            <a:off x="2380446" y="5359753"/>
            <a:ext cx="682580" cy="2"/>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Rectángulo 30"/>
          <p:cNvSpPr/>
          <p:nvPr/>
        </p:nvSpPr>
        <p:spPr>
          <a:xfrm>
            <a:off x="1584103" y="5653825"/>
            <a:ext cx="940158" cy="734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32" name="CuadroTexto 31"/>
          <p:cNvSpPr txBox="1"/>
          <p:nvPr/>
        </p:nvSpPr>
        <p:spPr>
          <a:xfrm>
            <a:off x="1164467" y="3648877"/>
            <a:ext cx="318751" cy="400110"/>
          </a:xfrm>
          <a:prstGeom prst="rect">
            <a:avLst/>
          </a:prstGeom>
          <a:noFill/>
        </p:spPr>
        <p:txBody>
          <a:bodyPr wrap="square" rtlCol="0">
            <a:spAutoFit/>
          </a:bodyPr>
          <a:lstStyle/>
          <a:p>
            <a:r>
              <a:rPr lang="es-CO" sz="2000" b="1" dirty="0">
                <a:solidFill>
                  <a:srgbClr val="FF0000"/>
                </a:solidFill>
              </a:rPr>
              <a:t>1</a:t>
            </a:r>
          </a:p>
        </p:txBody>
      </p:sp>
      <p:sp>
        <p:nvSpPr>
          <p:cNvPr id="33" name="CuadroTexto 32"/>
          <p:cNvSpPr txBox="1"/>
          <p:nvPr/>
        </p:nvSpPr>
        <p:spPr>
          <a:xfrm>
            <a:off x="1164467" y="4366003"/>
            <a:ext cx="318751" cy="400110"/>
          </a:xfrm>
          <a:prstGeom prst="rect">
            <a:avLst/>
          </a:prstGeom>
          <a:noFill/>
        </p:spPr>
        <p:txBody>
          <a:bodyPr wrap="square" rtlCol="0">
            <a:spAutoFit/>
          </a:bodyPr>
          <a:lstStyle/>
          <a:p>
            <a:r>
              <a:rPr lang="es-CO" sz="2000" b="1" dirty="0">
                <a:solidFill>
                  <a:srgbClr val="FF0000"/>
                </a:solidFill>
              </a:rPr>
              <a:t>2</a:t>
            </a:r>
          </a:p>
        </p:txBody>
      </p:sp>
      <p:sp>
        <p:nvSpPr>
          <p:cNvPr id="34" name="CuadroTexto 33"/>
          <p:cNvSpPr txBox="1"/>
          <p:nvPr/>
        </p:nvSpPr>
        <p:spPr>
          <a:xfrm>
            <a:off x="1164466" y="5083129"/>
            <a:ext cx="318751" cy="400110"/>
          </a:xfrm>
          <a:prstGeom prst="rect">
            <a:avLst/>
          </a:prstGeom>
          <a:noFill/>
        </p:spPr>
        <p:txBody>
          <a:bodyPr wrap="square" rtlCol="0">
            <a:spAutoFit/>
          </a:bodyPr>
          <a:lstStyle/>
          <a:p>
            <a:r>
              <a:rPr lang="es-CO" sz="2000" b="1" dirty="0">
                <a:solidFill>
                  <a:srgbClr val="FF0000"/>
                </a:solidFill>
              </a:rPr>
              <a:t>3</a:t>
            </a:r>
          </a:p>
        </p:txBody>
      </p:sp>
      <p:sp>
        <p:nvSpPr>
          <p:cNvPr id="35" name="CuadroTexto 34"/>
          <p:cNvSpPr txBox="1"/>
          <p:nvPr/>
        </p:nvSpPr>
        <p:spPr>
          <a:xfrm>
            <a:off x="1147831" y="5800255"/>
            <a:ext cx="318751" cy="400110"/>
          </a:xfrm>
          <a:prstGeom prst="rect">
            <a:avLst/>
          </a:prstGeom>
          <a:noFill/>
        </p:spPr>
        <p:txBody>
          <a:bodyPr wrap="square" rtlCol="0">
            <a:spAutoFit/>
          </a:bodyPr>
          <a:lstStyle/>
          <a:p>
            <a:r>
              <a:rPr lang="es-CO" sz="2000" b="1" dirty="0">
                <a:solidFill>
                  <a:srgbClr val="FF0000"/>
                </a:solidFill>
              </a:rPr>
              <a:t>4</a:t>
            </a:r>
          </a:p>
        </p:txBody>
      </p:sp>
    </p:spTree>
    <p:extLst>
      <p:ext uri="{BB962C8B-B14F-4D97-AF65-F5344CB8AC3E}">
        <p14:creationId xmlns:p14="http://schemas.microsoft.com/office/powerpoint/2010/main" val="3111367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ipse 1"/>
          <p:cNvSpPr/>
          <p:nvPr/>
        </p:nvSpPr>
        <p:spPr>
          <a:xfrm>
            <a:off x="1391908" y="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3" name="Elipse 2"/>
          <p:cNvSpPr/>
          <p:nvPr/>
        </p:nvSpPr>
        <p:spPr>
          <a:xfrm>
            <a:off x="3053316" y="1158156"/>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sp>
        <p:nvSpPr>
          <p:cNvPr id="4" name="Elipse 3"/>
          <p:cNvSpPr/>
          <p:nvPr/>
        </p:nvSpPr>
        <p:spPr>
          <a:xfrm>
            <a:off x="26732" y="129177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solidFill>
                  <a:schemeClr val="tx1"/>
                </a:solidFill>
              </a:rPr>
              <a:t>B</a:t>
            </a:r>
            <a:endParaRPr lang="es-CO" dirty="0">
              <a:solidFill>
                <a:schemeClr val="tx1"/>
              </a:solidFill>
            </a:endParaRPr>
          </a:p>
        </p:txBody>
      </p:sp>
      <p:sp>
        <p:nvSpPr>
          <p:cNvPr id="5" name="Elipse 4"/>
          <p:cNvSpPr/>
          <p:nvPr/>
        </p:nvSpPr>
        <p:spPr>
          <a:xfrm>
            <a:off x="1527802" y="278603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11" name="CuadroTexto 10"/>
          <p:cNvSpPr txBox="1"/>
          <p:nvPr/>
        </p:nvSpPr>
        <p:spPr>
          <a:xfrm>
            <a:off x="5416013" y="139647"/>
            <a:ext cx="2883673" cy="1200329"/>
          </a:xfrm>
          <a:prstGeom prst="rect">
            <a:avLst/>
          </a:prstGeom>
          <a:noFill/>
        </p:spPr>
        <p:txBody>
          <a:bodyPr wrap="square" rtlCol="0">
            <a:spAutoFit/>
          </a:bodyPr>
          <a:lstStyle/>
          <a:p>
            <a:r>
              <a:rPr lang="es-CO" sz="2400" b="1" dirty="0">
                <a:solidFill>
                  <a:srgbClr val="002060"/>
                </a:solidFill>
              </a:rPr>
              <a:t>Realizar la lista ligada de adyacencia para el grafo Y </a:t>
            </a:r>
            <a:r>
              <a:rPr lang="es-CO" sz="2400" b="1" dirty="0" err="1">
                <a:solidFill>
                  <a:srgbClr val="002060"/>
                </a:solidFill>
              </a:rPr>
              <a:t>y</a:t>
            </a:r>
            <a:r>
              <a:rPr lang="es-CO" sz="2400" b="1" dirty="0">
                <a:solidFill>
                  <a:srgbClr val="002060"/>
                </a:solidFill>
              </a:rPr>
              <a:t> Z. </a:t>
            </a:r>
          </a:p>
        </p:txBody>
      </p:sp>
      <p:cxnSp>
        <p:nvCxnSpPr>
          <p:cNvPr id="17" name="Conector recto 16"/>
          <p:cNvCxnSpPr>
            <a:stCxn id="2" idx="5"/>
            <a:endCxn id="3" idx="1"/>
          </p:cNvCxnSpPr>
          <p:nvPr/>
        </p:nvCxnSpPr>
        <p:spPr>
          <a:xfrm>
            <a:off x="1956262" y="576361"/>
            <a:ext cx="1193882" cy="680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ector recto 18"/>
          <p:cNvCxnSpPr>
            <a:stCxn id="3" idx="4"/>
          </p:cNvCxnSpPr>
          <p:nvPr/>
        </p:nvCxnSpPr>
        <p:spPr>
          <a:xfrm flipH="1">
            <a:off x="2199116" y="1833405"/>
            <a:ext cx="1184791" cy="11465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ector recto 20"/>
          <p:cNvCxnSpPr>
            <a:stCxn id="2" idx="3"/>
            <a:endCxn id="4" idx="7"/>
          </p:cNvCxnSpPr>
          <p:nvPr/>
        </p:nvCxnSpPr>
        <p:spPr>
          <a:xfrm flipH="1">
            <a:off x="591086" y="576361"/>
            <a:ext cx="897650" cy="8142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ector recto 22"/>
          <p:cNvCxnSpPr>
            <a:stCxn id="4" idx="5"/>
            <a:endCxn id="5" idx="1"/>
          </p:cNvCxnSpPr>
          <p:nvPr/>
        </p:nvCxnSpPr>
        <p:spPr>
          <a:xfrm>
            <a:off x="591086" y="1868131"/>
            <a:ext cx="1033544" cy="1016787"/>
          </a:xfrm>
          <a:prstGeom prst="line">
            <a:avLst/>
          </a:prstGeom>
        </p:spPr>
        <p:style>
          <a:lnRef idx="1">
            <a:schemeClr val="accent1"/>
          </a:lnRef>
          <a:fillRef idx="0">
            <a:schemeClr val="accent1"/>
          </a:fillRef>
          <a:effectRef idx="0">
            <a:schemeClr val="accent1"/>
          </a:effectRef>
          <a:fontRef idx="minor">
            <a:schemeClr val="tx1"/>
          </a:fontRef>
        </p:style>
      </p:cxnSp>
      <p:sp>
        <p:nvSpPr>
          <p:cNvPr id="25" name="Elipse 24"/>
          <p:cNvSpPr/>
          <p:nvPr/>
        </p:nvSpPr>
        <p:spPr>
          <a:xfrm>
            <a:off x="4617896" y="1629394"/>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E</a:t>
            </a:r>
          </a:p>
        </p:txBody>
      </p:sp>
      <p:cxnSp>
        <p:nvCxnSpPr>
          <p:cNvPr id="27" name="Conector recto 26"/>
          <p:cNvCxnSpPr>
            <a:stCxn id="3" idx="6"/>
            <a:endCxn id="25" idx="2"/>
          </p:cNvCxnSpPr>
          <p:nvPr/>
        </p:nvCxnSpPr>
        <p:spPr>
          <a:xfrm>
            <a:off x="3714498" y="1495781"/>
            <a:ext cx="903398" cy="4712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Conector recto 30"/>
          <p:cNvCxnSpPr>
            <a:stCxn id="25" idx="0"/>
            <a:endCxn id="2" idx="7"/>
          </p:cNvCxnSpPr>
          <p:nvPr/>
        </p:nvCxnSpPr>
        <p:spPr>
          <a:xfrm flipH="1" flipV="1">
            <a:off x="1956262" y="98888"/>
            <a:ext cx="2992225" cy="1530506"/>
          </a:xfrm>
          <a:prstGeom prst="line">
            <a:avLst/>
          </a:prstGeom>
        </p:spPr>
        <p:style>
          <a:lnRef idx="1">
            <a:schemeClr val="accent1"/>
          </a:lnRef>
          <a:fillRef idx="0">
            <a:schemeClr val="accent1"/>
          </a:fillRef>
          <a:effectRef idx="0">
            <a:schemeClr val="accent1"/>
          </a:effectRef>
          <a:fontRef idx="minor">
            <a:schemeClr val="tx1"/>
          </a:fontRef>
        </p:style>
      </p:cxnSp>
      <p:sp>
        <p:nvSpPr>
          <p:cNvPr id="32" name="CuadroTexto 31"/>
          <p:cNvSpPr txBox="1"/>
          <p:nvPr/>
        </p:nvSpPr>
        <p:spPr>
          <a:xfrm>
            <a:off x="2615085" y="2686613"/>
            <a:ext cx="1918952" cy="369332"/>
          </a:xfrm>
          <a:prstGeom prst="rect">
            <a:avLst/>
          </a:prstGeom>
          <a:noFill/>
        </p:spPr>
        <p:txBody>
          <a:bodyPr wrap="square" rtlCol="0">
            <a:spAutoFit/>
          </a:bodyPr>
          <a:lstStyle/>
          <a:p>
            <a:pPr algn="ctr"/>
            <a:r>
              <a:rPr lang="es-ES" b="1" dirty="0"/>
              <a:t>Grafo Y</a:t>
            </a:r>
            <a:endParaRPr lang="es-CO" dirty="0"/>
          </a:p>
        </p:txBody>
      </p:sp>
      <p:sp>
        <p:nvSpPr>
          <p:cNvPr id="33" name="Elipse 32"/>
          <p:cNvSpPr/>
          <p:nvPr/>
        </p:nvSpPr>
        <p:spPr>
          <a:xfrm>
            <a:off x="9806576" y="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1</a:t>
            </a:r>
          </a:p>
        </p:txBody>
      </p:sp>
      <p:sp>
        <p:nvSpPr>
          <p:cNvPr id="34" name="Elipse 33"/>
          <p:cNvSpPr/>
          <p:nvPr/>
        </p:nvSpPr>
        <p:spPr>
          <a:xfrm>
            <a:off x="11467984" y="1158156"/>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5</a:t>
            </a:r>
          </a:p>
        </p:txBody>
      </p:sp>
      <p:sp>
        <p:nvSpPr>
          <p:cNvPr id="35" name="Elipse 34"/>
          <p:cNvSpPr/>
          <p:nvPr/>
        </p:nvSpPr>
        <p:spPr>
          <a:xfrm>
            <a:off x="8441400" y="129177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2</a:t>
            </a:r>
          </a:p>
        </p:txBody>
      </p:sp>
      <p:sp>
        <p:nvSpPr>
          <p:cNvPr id="36" name="Elipse 35"/>
          <p:cNvSpPr/>
          <p:nvPr/>
        </p:nvSpPr>
        <p:spPr>
          <a:xfrm>
            <a:off x="9942470" y="2786030"/>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3</a:t>
            </a:r>
          </a:p>
        </p:txBody>
      </p:sp>
      <p:cxnSp>
        <p:nvCxnSpPr>
          <p:cNvPr id="37" name="Conector recto 36"/>
          <p:cNvCxnSpPr>
            <a:cxnSpLocks/>
            <a:stCxn id="33" idx="5"/>
            <a:endCxn id="34" idx="1"/>
          </p:cNvCxnSpPr>
          <p:nvPr/>
        </p:nvCxnSpPr>
        <p:spPr>
          <a:xfrm>
            <a:off x="10370930" y="576361"/>
            <a:ext cx="1193882" cy="680683"/>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Conector recto 37"/>
          <p:cNvCxnSpPr>
            <a:stCxn id="34" idx="4"/>
          </p:cNvCxnSpPr>
          <p:nvPr/>
        </p:nvCxnSpPr>
        <p:spPr>
          <a:xfrm flipH="1">
            <a:off x="10613784" y="1833405"/>
            <a:ext cx="1184791" cy="1146536"/>
          </a:xfrm>
          <a:prstGeom prst="line">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Conector recto 38"/>
          <p:cNvCxnSpPr>
            <a:cxnSpLocks/>
            <a:stCxn id="33" idx="3"/>
            <a:endCxn id="35" idx="7"/>
          </p:cNvCxnSpPr>
          <p:nvPr/>
        </p:nvCxnSpPr>
        <p:spPr>
          <a:xfrm flipH="1">
            <a:off x="9005754" y="576361"/>
            <a:ext cx="897650" cy="814297"/>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Conector recto 39"/>
          <p:cNvCxnSpPr>
            <a:stCxn id="35" idx="5"/>
            <a:endCxn id="36" idx="1"/>
          </p:cNvCxnSpPr>
          <p:nvPr/>
        </p:nvCxnSpPr>
        <p:spPr>
          <a:xfrm>
            <a:off x="9005754" y="1868131"/>
            <a:ext cx="1033544" cy="1016787"/>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4" name="CuadroTexto 43"/>
          <p:cNvSpPr txBox="1"/>
          <p:nvPr/>
        </p:nvSpPr>
        <p:spPr>
          <a:xfrm>
            <a:off x="7104246" y="2742924"/>
            <a:ext cx="1918952" cy="369332"/>
          </a:xfrm>
          <a:prstGeom prst="rect">
            <a:avLst/>
          </a:prstGeom>
          <a:noFill/>
        </p:spPr>
        <p:txBody>
          <a:bodyPr wrap="square" rtlCol="0">
            <a:spAutoFit/>
          </a:bodyPr>
          <a:lstStyle/>
          <a:p>
            <a:pPr algn="ctr"/>
            <a:r>
              <a:rPr lang="es-ES" b="1" dirty="0"/>
              <a:t>Grafo Z</a:t>
            </a:r>
            <a:endParaRPr lang="es-CO" dirty="0"/>
          </a:p>
        </p:txBody>
      </p:sp>
      <p:cxnSp>
        <p:nvCxnSpPr>
          <p:cNvPr id="46" name="Conector recto de flecha 45"/>
          <p:cNvCxnSpPr>
            <a:cxnSpLocks/>
            <a:stCxn id="33" idx="4"/>
            <a:endCxn id="36" idx="0"/>
          </p:cNvCxnSpPr>
          <p:nvPr/>
        </p:nvCxnSpPr>
        <p:spPr>
          <a:xfrm>
            <a:off x="10137167" y="675249"/>
            <a:ext cx="135894" cy="21107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Conector recto de flecha 47"/>
          <p:cNvCxnSpPr>
            <a:cxnSpLocks/>
            <a:stCxn id="34" idx="0"/>
            <a:endCxn id="33" idx="6"/>
          </p:cNvCxnSpPr>
          <p:nvPr/>
        </p:nvCxnSpPr>
        <p:spPr>
          <a:xfrm flipH="1" flipV="1">
            <a:off x="10467758" y="337625"/>
            <a:ext cx="1330817" cy="8205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CuadroTexto 25">
            <a:extLst>
              <a:ext uri="{FF2B5EF4-FFF2-40B4-BE49-F238E27FC236}">
                <a16:creationId xmlns:a16="http://schemas.microsoft.com/office/drawing/2014/main" id="{E40EBF04-A9CB-4652-A97D-C82AAC5F493F}"/>
              </a:ext>
            </a:extLst>
          </p:cNvPr>
          <p:cNvSpPr txBox="1"/>
          <p:nvPr/>
        </p:nvSpPr>
        <p:spPr>
          <a:xfrm>
            <a:off x="9117556" y="432585"/>
            <a:ext cx="337625" cy="461665"/>
          </a:xfrm>
          <a:prstGeom prst="rect">
            <a:avLst/>
          </a:prstGeom>
          <a:noFill/>
          <a:ln>
            <a:solidFill>
              <a:schemeClr val="bg1"/>
            </a:solidFill>
          </a:ln>
        </p:spPr>
        <p:txBody>
          <a:bodyPr wrap="square" rtlCol="0">
            <a:spAutoFit/>
          </a:bodyPr>
          <a:lstStyle/>
          <a:p>
            <a:r>
              <a:rPr lang="es-ES" sz="2400" b="1" dirty="0">
                <a:solidFill>
                  <a:srgbClr val="FF0000"/>
                </a:solidFill>
              </a:rPr>
              <a:t>A</a:t>
            </a:r>
            <a:endParaRPr lang="es-CO" sz="2400" b="1" dirty="0">
              <a:solidFill>
                <a:srgbClr val="FF0000"/>
              </a:solidFill>
            </a:endParaRPr>
          </a:p>
        </p:txBody>
      </p:sp>
      <p:sp>
        <p:nvSpPr>
          <p:cNvPr id="28" name="CuadroTexto 27">
            <a:extLst>
              <a:ext uri="{FF2B5EF4-FFF2-40B4-BE49-F238E27FC236}">
                <a16:creationId xmlns:a16="http://schemas.microsoft.com/office/drawing/2014/main" id="{CBBC6ADA-7AB7-4C01-B600-03E47FEB100C}"/>
              </a:ext>
            </a:extLst>
          </p:cNvPr>
          <p:cNvSpPr txBox="1"/>
          <p:nvPr/>
        </p:nvSpPr>
        <p:spPr>
          <a:xfrm>
            <a:off x="9216948" y="2281259"/>
            <a:ext cx="337625" cy="461665"/>
          </a:xfrm>
          <a:prstGeom prst="rect">
            <a:avLst/>
          </a:prstGeom>
          <a:noFill/>
          <a:ln>
            <a:solidFill>
              <a:schemeClr val="bg1"/>
            </a:solidFill>
          </a:ln>
        </p:spPr>
        <p:txBody>
          <a:bodyPr wrap="square" rtlCol="0">
            <a:spAutoFit/>
          </a:bodyPr>
          <a:lstStyle/>
          <a:p>
            <a:r>
              <a:rPr lang="es-ES" sz="2400" b="1" dirty="0">
                <a:solidFill>
                  <a:srgbClr val="FF0000"/>
                </a:solidFill>
              </a:rPr>
              <a:t>B</a:t>
            </a:r>
            <a:endParaRPr lang="es-CO" sz="2400" b="1" dirty="0">
              <a:solidFill>
                <a:srgbClr val="FF0000"/>
              </a:solidFill>
            </a:endParaRPr>
          </a:p>
        </p:txBody>
      </p:sp>
      <p:sp>
        <p:nvSpPr>
          <p:cNvPr id="29" name="CuadroTexto 28">
            <a:extLst>
              <a:ext uri="{FF2B5EF4-FFF2-40B4-BE49-F238E27FC236}">
                <a16:creationId xmlns:a16="http://schemas.microsoft.com/office/drawing/2014/main" id="{3C18E42A-7AE7-4274-82CC-21BDD4314592}"/>
              </a:ext>
            </a:extLst>
          </p:cNvPr>
          <p:cNvSpPr txBox="1"/>
          <p:nvPr/>
        </p:nvSpPr>
        <p:spPr>
          <a:xfrm>
            <a:off x="9839800" y="1353612"/>
            <a:ext cx="337625" cy="461665"/>
          </a:xfrm>
          <a:prstGeom prst="rect">
            <a:avLst/>
          </a:prstGeom>
          <a:noFill/>
          <a:ln>
            <a:solidFill>
              <a:schemeClr val="bg1"/>
            </a:solidFill>
          </a:ln>
        </p:spPr>
        <p:txBody>
          <a:bodyPr wrap="square" rtlCol="0">
            <a:spAutoFit/>
          </a:bodyPr>
          <a:lstStyle/>
          <a:p>
            <a:r>
              <a:rPr lang="es-ES" sz="2400" b="1" dirty="0">
                <a:solidFill>
                  <a:srgbClr val="FF0000"/>
                </a:solidFill>
              </a:rPr>
              <a:t>C</a:t>
            </a:r>
            <a:endParaRPr lang="es-CO" sz="2400" b="1" dirty="0">
              <a:solidFill>
                <a:srgbClr val="FF0000"/>
              </a:solidFill>
            </a:endParaRPr>
          </a:p>
        </p:txBody>
      </p:sp>
      <p:sp>
        <p:nvSpPr>
          <p:cNvPr id="30" name="CuadroTexto 29">
            <a:extLst>
              <a:ext uri="{FF2B5EF4-FFF2-40B4-BE49-F238E27FC236}">
                <a16:creationId xmlns:a16="http://schemas.microsoft.com/office/drawing/2014/main" id="{2BA90AEC-66D7-4D4D-B8B4-6C1554BFE6D9}"/>
              </a:ext>
            </a:extLst>
          </p:cNvPr>
          <p:cNvSpPr txBox="1"/>
          <p:nvPr/>
        </p:nvSpPr>
        <p:spPr>
          <a:xfrm>
            <a:off x="11324044" y="2321018"/>
            <a:ext cx="337625" cy="461665"/>
          </a:xfrm>
          <a:prstGeom prst="rect">
            <a:avLst/>
          </a:prstGeom>
          <a:noFill/>
          <a:ln>
            <a:solidFill>
              <a:schemeClr val="bg1"/>
            </a:solidFill>
          </a:ln>
        </p:spPr>
        <p:txBody>
          <a:bodyPr wrap="square" rtlCol="0">
            <a:spAutoFit/>
          </a:bodyPr>
          <a:lstStyle/>
          <a:p>
            <a:r>
              <a:rPr lang="es-ES" sz="2400" b="1" dirty="0">
                <a:solidFill>
                  <a:srgbClr val="FF0000"/>
                </a:solidFill>
              </a:rPr>
              <a:t>D</a:t>
            </a:r>
            <a:endParaRPr lang="es-CO" sz="2400" b="1" dirty="0">
              <a:solidFill>
                <a:srgbClr val="FF0000"/>
              </a:solidFill>
            </a:endParaRPr>
          </a:p>
        </p:txBody>
      </p:sp>
      <p:sp>
        <p:nvSpPr>
          <p:cNvPr id="41" name="CuadroTexto 40">
            <a:extLst>
              <a:ext uri="{FF2B5EF4-FFF2-40B4-BE49-F238E27FC236}">
                <a16:creationId xmlns:a16="http://schemas.microsoft.com/office/drawing/2014/main" id="{FC1B7667-6ACC-4144-A2CF-EC826E4CE597}"/>
              </a:ext>
            </a:extLst>
          </p:cNvPr>
          <p:cNvSpPr txBox="1"/>
          <p:nvPr/>
        </p:nvSpPr>
        <p:spPr>
          <a:xfrm>
            <a:off x="10754200" y="1009056"/>
            <a:ext cx="337625" cy="461665"/>
          </a:xfrm>
          <a:prstGeom prst="rect">
            <a:avLst/>
          </a:prstGeom>
          <a:noFill/>
          <a:ln>
            <a:solidFill>
              <a:schemeClr val="bg1"/>
            </a:solidFill>
          </a:ln>
        </p:spPr>
        <p:txBody>
          <a:bodyPr wrap="square" rtlCol="0">
            <a:spAutoFit/>
          </a:bodyPr>
          <a:lstStyle/>
          <a:p>
            <a:r>
              <a:rPr lang="es-ES" sz="2400" b="1" dirty="0">
                <a:solidFill>
                  <a:srgbClr val="FF0000"/>
                </a:solidFill>
              </a:rPr>
              <a:t>E</a:t>
            </a:r>
            <a:endParaRPr lang="es-CO" sz="2400" b="1" dirty="0">
              <a:solidFill>
                <a:srgbClr val="FF0000"/>
              </a:solidFill>
            </a:endParaRPr>
          </a:p>
        </p:txBody>
      </p:sp>
      <p:sp>
        <p:nvSpPr>
          <p:cNvPr id="42" name="CuadroTexto 41">
            <a:extLst>
              <a:ext uri="{FF2B5EF4-FFF2-40B4-BE49-F238E27FC236}">
                <a16:creationId xmlns:a16="http://schemas.microsoft.com/office/drawing/2014/main" id="{8DA9DFEE-1F3C-4BDD-BDD1-C76DA527A50E}"/>
              </a:ext>
            </a:extLst>
          </p:cNvPr>
          <p:cNvSpPr txBox="1"/>
          <p:nvPr/>
        </p:nvSpPr>
        <p:spPr>
          <a:xfrm>
            <a:off x="11284285" y="280187"/>
            <a:ext cx="337625" cy="461665"/>
          </a:xfrm>
          <a:prstGeom prst="rect">
            <a:avLst/>
          </a:prstGeom>
          <a:noFill/>
          <a:ln>
            <a:solidFill>
              <a:schemeClr val="bg1"/>
            </a:solidFill>
          </a:ln>
        </p:spPr>
        <p:txBody>
          <a:bodyPr wrap="square" rtlCol="0">
            <a:spAutoFit/>
          </a:bodyPr>
          <a:lstStyle/>
          <a:p>
            <a:r>
              <a:rPr lang="es-ES" sz="2400" b="1" dirty="0">
                <a:solidFill>
                  <a:srgbClr val="FF0000"/>
                </a:solidFill>
              </a:rPr>
              <a:t>F</a:t>
            </a:r>
            <a:endParaRPr lang="es-CO" sz="2400" b="1" dirty="0">
              <a:solidFill>
                <a:srgbClr val="FF0000"/>
              </a:solidFill>
            </a:endParaRPr>
          </a:p>
        </p:txBody>
      </p:sp>
      <p:sp>
        <p:nvSpPr>
          <p:cNvPr id="7" name="Rectángulo 7">
            <a:extLst>
              <a:ext uri="{FF2B5EF4-FFF2-40B4-BE49-F238E27FC236}">
                <a16:creationId xmlns:a16="http://schemas.microsoft.com/office/drawing/2014/main" id="{87A22290-ADF1-28B4-A2E2-BC1386696353}"/>
              </a:ext>
            </a:extLst>
          </p:cNvPr>
          <p:cNvSpPr/>
          <p:nvPr/>
        </p:nvSpPr>
        <p:spPr>
          <a:xfrm>
            <a:off x="194092" y="3513276"/>
            <a:ext cx="940158" cy="5496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10</a:t>
            </a:r>
          </a:p>
        </p:txBody>
      </p:sp>
      <p:sp>
        <p:nvSpPr>
          <p:cNvPr id="9" name="Rectángulo 8">
            <a:extLst>
              <a:ext uri="{FF2B5EF4-FFF2-40B4-BE49-F238E27FC236}">
                <a16:creationId xmlns:a16="http://schemas.microsoft.com/office/drawing/2014/main" id="{90EA44A0-9FC4-52FD-097F-1A123738B395}"/>
              </a:ext>
            </a:extLst>
          </p:cNvPr>
          <p:cNvSpPr/>
          <p:nvPr/>
        </p:nvSpPr>
        <p:spPr>
          <a:xfrm>
            <a:off x="194092" y="4062947"/>
            <a:ext cx="940158" cy="5691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20</a:t>
            </a:r>
          </a:p>
        </p:txBody>
      </p:sp>
      <p:sp>
        <p:nvSpPr>
          <p:cNvPr id="10" name="Rectángulo 9">
            <a:extLst>
              <a:ext uri="{FF2B5EF4-FFF2-40B4-BE49-F238E27FC236}">
                <a16:creationId xmlns:a16="http://schemas.microsoft.com/office/drawing/2014/main" id="{A1E364A9-E24A-8784-C948-B068CAF06B39}"/>
              </a:ext>
            </a:extLst>
          </p:cNvPr>
          <p:cNvSpPr/>
          <p:nvPr/>
        </p:nvSpPr>
        <p:spPr>
          <a:xfrm>
            <a:off x="1515197" y="3533562"/>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B</a:t>
            </a:r>
          </a:p>
        </p:txBody>
      </p:sp>
      <p:sp>
        <p:nvSpPr>
          <p:cNvPr id="12" name="Rectángulo 10">
            <a:extLst>
              <a:ext uri="{FF2B5EF4-FFF2-40B4-BE49-F238E27FC236}">
                <a16:creationId xmlns:a16="http://schemas.microsoft.com/office/drawing/2014/main" id="{1EACEB0D-4563-D2AF-A4A0-11BC7DE20F1D}"/>
              </a:ext>
            </a:extLst>
          </p:cNvPr>
          <p:cNvSpPr/>
          <p:nvPr/>
        </p:nvSpPr>
        <p:spPr>
          <a:xfrm>
            <a:off x="2056110" y="3533561"/>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60</a:t>
            </a:r>
          </a:p>
        </p:txBody>
      </p:sp>
      <p:sp>
        <p:nvSpPr>
          <p:cNvPr id="13" name="Rectángulo 12">
            <a:extLst>
              <a:ext uri="{FF2B5EF4-FFF2-40B4-BE49-F238E27FC236}">
                <a16:creationId xmlns:a16="http://schemas.microsoft.com/office/drawing/2014/main" id="{D488833D-3A95-D5F0-E122-51798A045ADD}"/>
              </a:ext>
            </a:extLst>
          </p:cNvPr>
          <p:cNvSpPr/>
          <p:nvPr/>
        </p:nvSpPr>
        <p:spPr>
          <a:xfrm>
            <a:off x="2899719" y="3516360"/>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D</a:t>
            </a:r>
          </a:p>
        </p:txBody>
      </p:sp>
      <p:sp>
        <p:nvSpPr>
          <p:cNvPr id="14" name="Rectángulo 13">
            <a:extLst>
              <a:ext uri="{FF2B5EF4-FFF2-40B4-BE49-F238E27FC236}">
                <a16:creationId xmlns:a16="http://schemas.microsoft.com/office/drawing/2014/main" id="{36D025C9-6897-001F-7371-0A0C2949B879}"/>
              </a:ext>
            </a:extLst>
          </p:cNvPr>
          <p:cNvSpPr/>
          <p:nvPr/>
        </p:nvSpPr>
        <p:spPr>
          <a:xfrm>
            <a:off x="3440632" y="3516359"/>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110</a:t>
            </a:r>
          </a:p>
        </p:txBody>
      </p:sp>
      <p:cxnSp>
        <p:nvCxnSpPr>
          <p:cNvPr id="15" name="Conector recto de flecha 15">
            <a:extLst>
              <a:ext uri="{FF2B5EF4-FFF2-40B4-BE49-F238E27FC236}">
                <a16:creationId xmlns:a16="http://schemas.microsoft.com/office/drawing/2014/main" id="{BAAB19FD-C102-295E-2C11-F4175B214B52}"/>
              </a:ext>
            </a:extLst>
          </p:cNvPr>
          <p:cNvCxnSpPr>
            <a:cxnSpLocks/>
            <a:stCxn id="7" idx="3"/>
          </p:cNvCxnSpPr>
          <p:nvPr/>
        </p:nvCxnSpPr>
        <p:spPr>
          <a:xfrm>
            <a:off x="1134250" y="3788110"/>
            <a:ext cx="315062" cy="30818"/>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Conector recto de flecha 16">
            <a:extLst>
              <a:ext uri="{FF2B5EF4-FFF2-40B4-BE49-F238E27FC236}">
                <a16:creationId xmlns:a16="http://schemas.microsoft.com/office/drawing/2014/main" id="{4CDECF4D-059C-9FD4-8F52-501E491BFD9F}"/>
              </a:ext>
            </a:extLst>
          </p:cNvPr>
          <p:cNvCxnSpPr>
            <a:cxnSpLocks/>
            <a:stCxn id="12" idx="3"/>
          </p:cNvCxnSpPr>
          <p:nvPr/>
        </p:nvCxnSpPr>
        <p:spPr>
          <a:xfrm>
            <a:off x="2597023" y="3746063"/>
            <a:ext cx="384221"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Rectángulo 17">
            <a:extLst>
              <a:ext uri="{FF2B5EF4-FFF2-40B4-BE49-F238E27FC236}">
                <a16:creationId xmlns:a16="http://schemas.microsoft.com/office/drawing/2014/main" id="{0600A770-9066-5B34-086D-0BC10AC4950C}"/>
              </a:ext>
            </a:extLst>
          </p:cNvPr>
          <p:cNvSpPr/>
          <p:nvPr/>
        </p:nvSpPr>
        <p:spPr>
          <a:xfrm>
            <a:off x="1497404" y="4183995"/>
            <a:ext cx="616038"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A</a:t>
            </a:r>
          </a:p>
        </p:txBody>
      </p:sp>
      <p:sp>
        <p:nvSpPr>
          <p:cNvPr id="20" name="Rectángulo 18">
            <a:extLst>
              <a:ext uri="{FF2B5EF4-FFF2-40B4-BE49-F238E27FC236}">
                <a16:creationId xmlns:a16="http://schemas.microsoft.com/office/drawing/2014/main" id="{091731F0-1EEE-0C34-7072-7094D226530D}"/>
              </a:ext>
            </a:extLst>
          </p:cNvPr>
          <p:cNvSpPr/>
          <p:nvPr/>
        </p:nvSpPr>
        <p:spPr>
          <a:xfrm>
            <a:off x="2038317" y="4183994"/>
            <a:ext cx="616038"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70</a:t>
            </a:r>
          </a:p>
        </p:txBody>
      </p:sp>
      <p:sp>
        <p:nvSpPr>
          <p:cNvPr id="22" name="CuadroTexto 19">
            <a:extLst>
              <a:ext uri="{FF2B5EF4-FFF2-40B4-BE49-F238E27FC236}">
                <a16:creationId xmlns:a16="http://schemas.microsoft.com/office/drawing/2014/main" id="{BCC99D9D-C415-373A-237C-DDEACD285B12}"/>
              </a:ext>
            </a:extLst>
          </p:cNvPr>
          <p:cNvSpPr txBox="1"/>
          <p:nvPr/>
        </p:nvSpPr>
        <p:spPr>
          <a:xfrm>
            <a:off x="1873838" y="3904848"/>
            <a:ext cx="540913" cy="369332"/>
          </a:xfrm>
          <a:prstGeom prst="rect">
            <a:avLst/>
          </a:prstGeom>
          <a:noFill/>
        </p:spPr>
        <p:txBody>
          <a:bodyPr wrap="square" rtlCol="0">
            <a:spAutoFit/>
          </a:bodyPr>
          <a:lstStyle/>
          <a:p>
            <a:r>
              <a:rPr lang="es-CO" dirty="0"/>
              <a:t>20</a:t>
            </a:r>
          </a:p>
        </p:txBody>
      </p:sp>
      <p:sp>
        <p:nvSpPr>
          <p:cNvPr id="24" name="Rectángulo 20">
            <a:extLst>
              <a:ext uri="{FF2B5EF4-FFF2-40B4-BE49-F238E27FC236}">
                <a16:creationId xmlns:a16="http://schemas.microsoft.com/office/drawing/2014/main" id="{EF611340-255B-5482-30A6-DE29F3CB7BB5}"/>
              </a:ext>
            </a:extLst>
          </p:cNvPr>
          <p:cNvSpPr/>
          <p:nvPr/>
        </p:nvSpPr>
        <p:spPr>
          <a:xfrm>
            <a:off x="2926714" y="4152176"/>
            <a:ext cx="616038"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C</a:t>
            </a:r>
          </a:p>
        </p:txBody>
      </p:sp>
      <p:sp>
        <p:nvSpPr>
          <p:cNvPr id="43" name="Rectángulo 21">
            <a:extLst>
              <a:ext uri="{FF2B5EF4-FFF2-40B4-BE49-F238E27FC236}">
                <a16:creationId xmlns:a16="http://schemas.microsoft.com/office/drawing/2014/main" id="{32402EB9-2773-FFFA-EC82-74A1C40EE004}"/>
              </a:ext>
            </a:extLst>
          </p:cNvPr>
          <p:cNvSpPr/>
          <p:nvPr/>
        </p:nvSpPr>
        <p:spPr>
          <a:xfrm>
            <a:off x="3446162" y="4152175"/>
            <a:ext cx="754505"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45" name="CuadroTexto 22">
            <a:extLst>
              <a:ext uri="{FF2B5EF4-FFF2-40B4-BE49-F238E27FC236}">
                <a16:creationId xmlns:a16="http://schemas.microsoft.com/office/drawing/2014/main" id="{037C7773-C33D-4E29-5609-5915D5749A3D}"/>
              </a:ext>
            </a:extLst>
          </p:cNvPr>
          <p:cNvSpPr txBox="1"/>
          <p:nvPr/>
        </p:nvSpPr>
        <p:spPr>
          <a:xfrm>
            <a:off x="3304105" y="3878681"/>
            <a:ext cx="540913" cy="369332"/>
          </a:xfrm>
          <a:prstGeom prst="rect">
            <a:avLst/>
          </a:prstGeom>
          <a:noFill/>
        </p:spPr>
        <p:txBody>
          <a:bodyPr wrap="square" rtlCol="0">
            <a:spAutoFit/>
          </a:bodyPr>
          <a:lstStyle/>
          <a:p>
            <a:r>
              <a:rPr lang="es-CO" dirty="0"/>
              <a:t>70</a:t>
            </a:r>
          </a:p>
        </p:txBody>
      </p:sp>
      <p:cxnSp>
        <p:nvCxnSpPr>
          <p:cNvPr id="47" name="Conector recto de flecha 23">
            <a:extLst>
              <a:ext uri="{FF2B5EF4-FFF2-40B4-BE49-F238E27FC236}">
                <a16:creationId xmlns:a16="http://schemas.microsoft.com/office/drawing/2014/main" id="{031856E0-87A0-64F0-BC13-7F51564568B6}"/>
              </a:ext>
            </a:extLst>
          </p:cNvPr>
          <p:cNvCxnSpPr>
            <a:cxnSpLocks/>
            <a:stCxn id="20" idx="3"/>
          </p:cNvCxnSpPr>
          <p:nvPr/>
        </p:nvCxnSpPr>
        <p:spPr>
          <a:xfrm>
            <a:off x="2654355" y="4396496"/>
            <a:ext cx="358462"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Conector recto de flecha 24">
            <a:extLst>
              <a:ext uri="{FF2B5EF4-FFF2-40B4-BE49-F238E27FC236}">
                <a16:creationId xmlns:a16="http://schemas.microsoft.com/office/drawing/2014/main" id="{8C20DBCD-956B-F130-8082-C651CCA1A88F}"/>
              </a:ext>
            </a:extLst>
          </p:cNvPr>
          <p:cNvCxnSpPr>
            <a:cxnSpLocks/>
            <a:stCxn id="9" idx="3"/>
          </p:cNvCxnSpPr>
          <p:nvPr/>
        </p:nvCxnSpPr>
        <p:spPr>
          <a:xfrm>
            <a:off x="1134250" y="4347506"/>
            <a:ext cx="354486" cy="0"/>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0" name="Rectángulo 25">
            <a:extLst>
              <a:ext uri="{FF2B5EF4-FFF2-40B4-BE49-F238E27FC236}">
                <a16:creationId xmlns:a16="http://schemas.microsoft.com/office/drawing/2014/main" id="{B6267BC1-931C-4416-44BB-ED944065D6E7}"/>
              </a:ext>
            </a:extLst>
          </p:cNvPr>
          <p:cNvSpPr/>
          <p:nvPr/>
        </p:nvSpPr>
        <p:spPr>
          <a:xfrm>
            <a:off x="194092" y="4632068"/>
            <a:ext cx="940158" cy="6084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30</a:t>
            </a:r>
          </a:p>
        </p:txBody>
      </p:sp>
      <p:sp>
        <p:nvSpPr>
          <p:cNvPr id="51" name="Rectángulo 26">
            <a:extLst>
              <a:ext uri="{FF2B5EF4-FFF2-40B4-BE49-F238E27FC236}">
                <a16:creationId xmlns:a16="http://schemas.microsoft.com/office/drawing/2014/main" id="{986B1AAF-8306-401C-4691-DD8FA041C8C6}"/>
              </a:ext>
            </a:extLst>
          </p:cNvPr>
          <p:cNvSpPr/>
          <p:nvPr/>
        </p:nvSpPr>
        <p:spPr>
          <a:xfrm>
            <a:off x="1515197" y="4832964"/>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B</a:t>
            </a:r>
          </a:p>
        </p:txBody>
      </p:sp>
      <p:sp>
        <p:nvSpPr>
          <p:cNvPr id="52" name="Rectángulo 27">
            <a:extLst>
              <a:ext uri="{FF2B5EF4-FFF2-40B4-BE49-F238E27FC236}">
                <a16:creationId xmlns:a16="http://schemas.microsoft.com/office/drawing/2014/main" id="{3EE50317-4FAC-0936-954C-9F6E81E8714F}"/>
              </a:ext>
            </a:extLst>
          </p:cNvPr>
          <p:cNvSpPr/>
          <p:nvPr/>
        </p:nvSpPr>
        <p:spPr>
          <a:xfrm>
            <a:off x="2056110" y="4832963"/>
            <a:ext cx="579326"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80</a:t>
            </a:r>
          </a:p>
        </p:txBody>
      </p:sp>
      <p:sp>
        <p:nvSpPr>
          <p:cNvPr id="53" name="CuadroTexto 28">
            <a:extLst>
              <a:ext uri="{FF2B5EF4-FFF2-40B4-BE49-F238E27FC236}">
                <a16:creationId xmlns:a16="http://schemas.microsoft.com/office/drawing/2014/main" id="{6D006124-F619-56F4-0E53-72AF3685B6BD}"/>
              </a:ext>
            </a:extLst>
          </p:cNvPr>
          <p:cNvSpPr txBox="1"/>
          <p:nvPr/>
        </p:nvSpPr>
        <p:spPr>
          <a:xfrm>
            <a:off x="1907011" y="4550279"/>
            <a:ext cx="540913" cy="369332"/>
          </a:xfrm>
          <a:prstGeom prst="rect">
            <a:avLst/>
          </a:prstGeom>
          <a:noFill/>
        </p:spPr>
        <p:txBody>
          <a:bodyPr wrap="square" rtlCol="0">
            <a:spAutoFit/>
          </a:bodyPr>
          <a:lstStyle/>
          <a:p>
            <a:r>
              <a:rPr lang="es-CO" dirty="0"/>
              <a:t>30</a:t>
            </a:r>
          </a:p>
        </p:txBody>
      </p:sp>
      <p:cxnSp>
        <p:nvCxnSpPr>
          <p:cNvPr id="54" name="Conector recto de flecha 29">
            <a:extLst>
              <a:ext uri="{FF2B5EF4-FFF2-40B4-BE49-F238E27FC236}">
                <a16:creationId xmlns:a16="http://schemas.microsoft.com/office/drawing/2014/main" id="{C59308E3-0CDA-F764-1B04-58D96403827E}"/>
              </a:ext>
            </a:extLst>
          </p:cNvPr>
          <p:cNvCxnSpPr>
            <a:cxnSpLocks/>
          </p:cNvCxnSpPr>
          <p:nvPr/>
        </p:nvCxnSpPr>
        <p:spPr>
          <a:xfrm flipV="1">
            <a:off x="1184964" y="5038751"/>
            <a:ext cx="303772" cy="426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5" name="Rectángulo 30">
            <a:extLst>
              <a:ext uri="{FF2B5EF4-FFF2-40B4-BE49-F238E27FC236}">
                <a16:creationId xmlns:a16="http://schemas.microsoft.com/office/drawing/2014/main" id="{BAA50BEB-5FE3-8AD3-1145-63113CEDEBE7}"/>
              </a:ext>
            </a:extLst>
          </p:cNvPr>
          <p:cNvSpPr/>
          <p:nvPr/>
        </p:nvSpPr>
        <p:spPr>
          <a:xfrm>
            <a:off x="194094" y="6296087"/>
            <a:ext cx="940158" cy="5041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56" name="CuadroTexto 31">
            <a:extLst>
              <a:ext uri="{FF2B5EF4-FFF2-40B4-BE49-F238E27FC236}">
                <a16:creationId xmlns:a16="http://schemas.microsoft.com/office/drawing/2014/main" id="{03DBDBC4-BBFA-5624-225E-00DE30D6321E}"/>
              </a:ext>
            </a:extLst>
          </p:cNvPr>
          <p:cNvSpPr txBox="1"/>
          <p:nvPr/>
        </p:nvSpPr>
        <p:spPr>
          <a:xfrm>
            <a:off x="-74942" y="3586612"/>
            <a:ext cx="318751" cy="400110"/>
          </a:xfrm>
          <a:prstGeom prst="rect">
            <a:avLst/>
          </a:prstGeom>
          <a:noFill/>
        </p:spPr>
        <p:txBody>
          <a:bodyPr wrap="square" rtlCol="0">
            <a:spAutoFit/>
          </a:bodyPr>
          <a:lstStyle/>
          <a:p>
            <a:r>
              <a:rPr lang="es-CO" sz="2000" b="1" dirty="0">
                <a:solidFill>
                  <a:srgbClr val="FF0000"/>
                </a:solidFill>
              </a:rPr>
              <a:t>A</a:t>
            </a:r>
          </a:p>
        </p:txBody>
      </p:sp>
      <p:sp>
        <p:nvSpPr>
          <p:cNvPr id="57" name="CuadroTexto 32">
            <a:extLst>
              <a:ext uri="{FF2B5EF4-FFF2-40B4-BE49-F238E27FC236}">
                <a16:creationId xmlns:a16="http://schemas.microsoft.com/office/drawing/2014/main" id="{3BD39DBC-E2BE-F1CC-431F-08F1FDF882DD}"/>
              </a:ext>
            </a:extLst>
          </p:cNvPr>
          <p:cNvSpPr txBox="1"/>
          <p:nvPr/>
        </p:nvSpPr>
        <p:spPr>
          <a:xfrm>
            <a:off x="-74942" y="4303738"/>
            <a:ext cx="318751" cy="400110"/>
          </a:xfrm>
          <a:prstGeom prst="rect">
            <a:avLst/>
          </a:prstGeom>
          <a:noFill/>
        </p:spPr>
        <p:txBody>
          <a:bodyPr wrap="square" rtlCol="0">
            <a:spAutoFit/>
          </a:bodyPr>
          <a:lstStyle/>
          <a:p>
            <a:r>
              <a:rPr lang="es-CO" sz="2000" b="1" dirty="0">
                <a:solidFill>
                  <a:srgbClr val="FF0000"/>
                </a:solidFill>
              </a:rPr>
              <a:t>B</a:t>
            </a:r>
          </a:p>
        </p:txBody>
      </p:sp>
      <p:sp>
        <p:nvSpPr>
          <p:cNvPr id="58" name="CuadroTexto 33">
            <a:extLst>
              <a:ext uri="{FF2B5EF4-FFF2-40B4-BE49-F238E27FC236}">
                <a16:creationId xmlns:a16="http://schemas.microsoft.com/office/drawing/2014/main" id="{C9D80C6C-2CFC-7D88-5F6F-CB920F7FEC7E}"/>
              </a:ext>
            </a:extLst>
          </p:cNvPr>
          <p:cNvSpPr txBox="1"/>
          <p:nvPr/>
        </p:nvSpPr>
        <p:spPr>
          <a:xfrm>
            <a:off x="-74943" y="5020864"/>
            <a:ext cx="318751" cy="400110"/>
          </a:xfrm>
          <a:prstGeom prst="rect">
            <a:avLst/>
          </a:prstGeom>
          <a:noFill/>
        </p:spPr>
        <p:txBody>
          <a:bodyPr wrap="square" rtlCol="0">
            <a:spAutoFit/>
          </a:bodyPr>
          <a:lstStyle/>
          <a:p>
            <a:r>
              <a:rPr lang="es-CO" sz="2000" b="1" dirty="0">
                <a:solidFill>
                  <a:srgbClr val="FF0000"/>
                </a:solidFill>
              </a:rPr>
              <a:t>C</a:t>
            </a:r>
          </a:p>
        </p:txBody>
      </p:sp>
      <p:sp>
        <p:nvSpPr>
          <p:cNvPr id="59" name="CuadroTexto 34">
            <a:extLst>
              <a:ext uri="{FF2B5EF4-FFF2-40B4-BE49-F238E27FC236}">
                <a16:creationId xmlns:a16="http://schemas.microsoft.com/office/drawing/2014/main" id="{47692840-32F0-D2E1-0F68-D664B919CA04}"/>
              </a:ext>
            </a:extLst>
          </p:cNvPr>
          <p:cNvSpPr txBox="1"/>
          <p:nvPr/>
        </p:nvSpPr>
        <p:spPr>
          <a:xfrm>
            <a:off x="-91578" y="5737990"/>
            <a:ext cx="318751" cy="400110"/>
          </a:xfrm>
          <a:prstGeom prst="rect">
            <a:avLst/>
          </a:prstGeom>
          <a:noFill/>
        </p:spPr>
        <p:txBody>
          <a:bodyPr wrap="square" rtlCol="0">
            <a:spAutoFit/>
          </a:bodyPr>
          <a:lstStyle/>
          <a:p>
            <a:r>
              <a:rPr lang="es-CO" sz="2000" b="1" dirty="0">
                <a:solidFill>
                  <a:srgbClr val="FF0000"/>
                </a:solidFill>
              </a:rPr>
              <a:t>D</a:t>
            </a:r>
          </a:p>
        </p:txBody>
      </p:sp>
      <p:sp>
        <p:nvSpPr>
          <p:cNvPr id="65" name="Rectángulo 25">
            <a:extLst>
              <a:ext uri="{FF2B5EF4-FFF2-40B4-BE49-F238E27FC236}">
                <a16:creationId xmlns:a16="http://schemas.microsoft.com/office/drawing/2014/main" id="{D849F904-1A19-5E3C-EC86-749A8FE86285}"/>
              </a:ext>
            </a:extLst>
          </p:cNvPr>
          <p:cNvSpPr/>
          <p:nvPr/>
        </p:nvSpPr>
        <p:spPr>
          <a:xfrm>
            <a:off x="194092" y="5209310"/>
            <a:ext cx="940158" cy="5733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40</a:t>
            </a:r>
          </a:p>
        </p:txBody>
      </p:sp>
      <p:sp>
        <p:nvSpPr>
          <p:cNvPr id="66" name="Rectángulo 7">
            <a:extLst>
              <a:ext uri="{FF2B5EF4-FFF2-40B4-BE49-F238E27FC236}">
                <a16:creationId xmlns:a16="http://schemas.microsoft.com/office/drawing/2014/main" id="{029543BB-5DCF-6EBB-EE27-E680D4AB78A5}"/>
              </a:ext>
            </a:extLst>
          </p:cNvPr>
          <p:cNvSpPr/>
          <p:nvPr/>
        </p:nvSpPr>
        <p:spPr>
          <a:xfrm>
            <a:off x="6576769" y="3494246"/>
            <a:ext cx="940158" cy="6567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10</a:t>
            </a:r>
          </a:p>
        </p:txBody>
      </p:sp>
      <p:sp>
        <p:nvSpPr>
          <p:cNvPr id="67" name="Rectángulo 8">
            <a:extLst>
              <a:ext uri="{FF2B5EF4-FFF2-40B4-BE49-F238E27FC236}">
                <a16:creationId xmlns:a16="http://schemas.microsoft.com/office/drawing/2014/main" id="{5B07992E-0DBA-B8A9-99DB-07B4927D9552}"/>
              </a:ext>
            </a:extLst>
          </p:cNvPr>
          <p:cNvSpPr/>
          <p:nvPr/>
        </p:nvSpPr>
        <p:spPr>
          <a:xfrm>
            <a:off x="6576771" y="4163198"/>
            <a:ext cx="940158" cy="6603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20</a:t>
            </a:r>
          </a:p>
        </p:txBody>
      </p:sp>
      <p:sp>
        <p:nvSpPr>
          <p:cNvPr id="68" name="Rectángulo 9">
            <a:extLst>
              <a:ext uri="{FF2B5EF4-FFF2-40B4-BE49-F238E27FC236}">
                <a16:creationId xmlns:a16="http://schemas.microsoft.com/office/drawing/2014/main" id="{A240D28E-368F-1A73-B480-70678910C3F5}"/>
              </a:ext>
            </a:extLst>
          </p:cNvPr>
          <p:cNvSpPr/>
          <p:nvPr/>
        </p:nvSpPr>
        <p:spPr>
          <a:xfrm>
            <a:off x="8032084" y="3497059"/>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2</a:t>
            </a:r>
          </a:p>
        </p:txBody>
      </p:sp>
      <p:sp>
        <p:nvSpPr>
          <p:cNvPr id="69" name="Rectángulo 10">
            <a:extLst>
              <a:ext uri="{FF2B5EF4-FFF2-40B4-BE49-F238E27FC236}">
                <a16:creationId xmlns:a16="http://schemas.microsoft.com/office/drawing/2014/main" id="{1BC8F77C-03D8-C2F2-7B61-3A18C1502D28}"/>
              </a:ext>
            </a:extLst>
          </p:cNvPr>
          <p:cNvSpPr/>
          <p:nvPr/>
        </p:nvSpPr>
        <p:spPr>
          <a:xfrm>
            <a:off x="8572997" y="3497058"/>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60</a:t>
            </a:r>
          </a:p>
        </p:txBody>
      </p:sp>
      <p:sp>
        <p:nvSpPr>
          <p:cNvPr id="70" name="Rectángulo 12">
            <a:extLst>
              <a:ext uri="{FF2B5EF4-FFF2-40B4-BE49-F238E27FC236}">
                <a16:creationId xmlns:a16="http://schemas.microsoft.com/office/drawing/2014/main" id="{D6FA4876-7ECE-DBC1-3B67-EAB7BD70EAC4}"/>
              </a:ext>
            </a:extLst>
          </p:cNvPr>
          <p:cNvSpPr/>
          <p:nvPr/>
        </p:nvSpPr>
        <p:spPr>
          <a:xfrm>
            <a:off x="9446615" y="3482032"/>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3</a:t>
            </a:r>
          </a:p>
        </p:txBody>
      </p:sp>
      <p:sp>
        <p:nvSpPr>
          <p:cNvPr id="71" name="Rectángulo 13">
            <a:extLst>
              <a:ext uri="{FF2B5EF4-FFF2-40B4-BE49-F238E27FC236}">
                <a16:creationId xmlns:a16="http://schemas.microsoft.com/office/drawing/2014/main" id="{B53876FF-1F7C-03DA-CEA7-64B7685309E7}"/>
              </a:ext>
            </a:extLst>
          </p:cNvPr>
          <p:cNvSpPr/>
          <p:nvPr/>
        </p:nvSpPr>
        <p:spPr>
          <a:xfrm>
            <a:off x="9987528" y="3482031"/>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110</a:t>
            </a:r>
          </a:p>
        </p:txBody>
      </p:sp>
      <p:cxnSp>
        <p:nvCxnSpPr>
          <p:cNvPr id="72" name="Conector recto de flecha 15">
            <a:extLst>
              <a:ext uri="{FF2B5EF4-FFF2-40B4-BE49-F238E27FC236}">
                <a16:creationId xmlns:a16="http://schemas.microsoft.com/office/drawing/2014/main" id="{F2884CEA-2142-0044-2CDE-3755C1E59095}"/>
              </a:ext>
            </a:extLst>
          </p:cNvPr>
          <p:cNvCxnSpPr>
            <a:cxnSpLocks/>
            <a:endCxn id="68" idx="1"/>
          </p:cNvCxnSpPr>
          <p:nvPr/>
        </p:nvCxnSpPr>
        <p:spPr>
          <a:xfrm flipV="1">
            <a:off x="7573809" y="3709561"/>
            <a:ext cx="458275" cy="12878"/>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3" name="Conector recto de flecha 16">
            <a:extLst>
              <a:ext uri="{FF2B5EF4-FFF2-40B4-BE49-F238E27FC236}">
                <a16:creationId xmlns:a16="http://schemas.microsoft.com/office/drawing/2014/main" id="{3220AA3A-C2E9-AAC1-36D0-86517C9115F2}"/>
              </a:ext>
            </a:extLst>
          </p:cNvPr>
          <p:cNvCxnSpPr>
            <a:cxnSpLocks/>
            <a:stCxn id="69" idx="3"/>
          </p:cNvCxnSpPr>
          <p:nvPr/>
        </p:nvCxnSpPr>
        <p:spPr>
          <a:xfrm>
            <a:off x="9113910" y="3709560"/>
            <a:ext cx="384221"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4" name="Rectángulo 17">
            <a:extLst>
              <a:ext uri="{FF2B5EF4-FFF2-40B4-BE49-F238E27FC236}">
                <a16:creationId xmlns:a16="http://schemas.microsoft.com/office/drawing/2014/main" id="{23026F42-ED0D-8B47-F667-0AE6445C2CD7}"/>
              </a:ext>
            </a:extLst>
          </p:cNvPr>
          <p:cNvSpPr/>
          <p:nvPr/>
        </p:nvSpPr>
        <p:spPr>
          <a:xfrm>
            <a:off x="8042815" y="4254762"/>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3</a:t>
            </a:r>
          </a:p>
        </p:txBody>
      </p:sp>
      <p:sp>
        <p:nvSpPr>
          <p:cNvPr id="75" name="Rectángulo 18">
            <a:extLst>
              <a:ext uri="{FF2B5EF4-FFF2-40B4-BE49-F238E27FC236}">
                <a16:creationId xmlns:a16="http://schemas.microsoft.com/office/drawing/2014/main" id="{159CB780-0CDE-98A2-FD69-B7B763ABC401}"/>
              </a:ext>
            </a:extLst>
          </p:cNvPr>
          <p:cNvSpPr/>
          <p:nvPr/>
        </p:nvSpPr>
        <p:spPr>
          <a:xfrm>
            <a:off x="8583728" y="4254761"/>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50</a:t>
            </a:r>
          </a:p>
        </p:txBody>
      </p:sp>
      <p:sp>
        <p:nvSpPr>
          <p:cNvPr id="76" name="CuadroTexto 19">
            <a:extLst>
              <a:ext uri="{FF2B5EF4-FFF2-40B4-BE49-F238E27FC236}">
                <a16:creationId xmlns:a16="http://schemas.microsoft.com/office/drawing/2014/main" id="{A0203846-E05E-9771-B593-C706883ACCA4}"/>
              </a:ext>
            </a:extLst>
          </p:cNvPr>
          <p:cNvSpPr txBox="1"/>
          <p:nvPr/>
        </p:nvSpPr>
        <p:spPr>
          <a:xfrm>
            <a:off x="8390544" y="3947144"/>
            <a:ext cx="540913" cy="369332"/>
          </a:xfrm>
          <a:prstGeom prst="rect">
            <a:avLst/>
          </a:prstGeom>
          <a:noFill/>
        </p:spPr>
        <p:txBody>
          <a:bodyPr wrap="square" rtlCol="0">
            <a:spAutoFit/>
          </a:bodyPr>
          <a:lstStyle/>
          <a:p>
            <a:r>
              <a:rPr lang="es-CO" dirty="0"/>
              <a:t>20</a:t>
            </a:r>
          </a:p>
        </p:txBody>
      </p:sp>
      <p:sp>
        <p:nvSpPr>
          <p:cNvPr id="77" name="Rectángulo 20">
            <a:extLst>
              <a:ext uri="{FF2B5EF4-FFF2-40B4-BE49-F238E27FC236}">
                <a16:creationId xmlns:a16="http://schemas.microsoft.com/office/drawing/2014/main" id="{74D69C2E-80B2-808C-4269-BEB55E9BCD93}"/>
              </a:ext>
            </a:extLst>
          </p:cNvPr>
          <p:cNvSpPr/>
          <p:nvPr/>
        </p:nvSpPr>
        <p:spPr>
          <a:xfrm>
            <a:off x="8083600" y="5662176"/>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a:t>
            </a:r>
          </a:p>
        </p:txBody>
      </p:sp>
      <p:sp>
        <p:nvSpPr>
          <p:cNvPr id="78" name="Rectángulo 21">
            <a:extLst>
              <a:ext uri="{FF2B5EF4-FFF2-40B4-BE49-F238E27FC236}">
                <a16:creationId xmlns:a16="http://schemas.microsoft.com/office/drawing/2014/main" id="{E4A71B64-2F4B-7CE6-DA9B-3BC51CE3D33D}"/>
              </a:ext>
            </a:extLst>
          </p:cNvPr>
          <p:cNvSpPr/>
          <p:nvPr/>
        </p:nvSpPr>
        <p:spPr>
          <a:xfrm>
            <a:off x="8624513" y="5662175"/>
            <a:ext cx="63322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79" name="CuadroTexto 22">
            <a:extLst>
              <a:ext uri="{FF2B5EF4-FFF2-40B4-BE49-F238E27FC236}">
                <a16:creationId xmlns:a16="http://schemas.microsoft.com/office/drawing/2014/main" id="{0951B539-3A57-7391-410B-9F30952F85EC}"/>
              </a:ext>
            </a:extLst>
          </p:cNvPr>
          <p:cNvSpPr txBox="1"/>
          <p:nvPr/>
        </p:nvSpPr>
        <p:spPr>
          <a:xfrm>
            <a:off x="8390545" y="5405006"/>
            <a:ext cx="540913" cy="369332"/>
          </a:xfrm>
          <a:prstGeom prst="rect">
            <a:avLst/>
          </a:prstGeom>
          <a:noFill/>
        </p:spPr>
        <p:txBody>
          <a:bodyPr wrap="square" rtlCol="0">
            <a:spAutoFit/>
          </a:bodyPr>
          <a:lstStyle/>
          <a:p>
            <a:r>
              <a:rPr lang="es-CO" dirty="0"/>
              <a:t>40</a:t>
            </a:r>
          </a:p>
        </p:txBody>
      </p:sp>
      <p:cxnSp>
        <p:nvCxnSpPr>
          <p:cNvPr id="80" name="Conector recto de flecha 23">
            <a:extLst>
              <a:ext uri="{FF2B5EF4-FFF2-40B4-BE49-F238E27FC236}">
                <a16:creationId xmlns:a16="http://schemas.microsoft.com/office/drawing/2014/main" id="{0EA3E8D0-FE4C-2BCC-1C19-FECD92048B33}"/>
              </a:ext>
            </a:extLst>
          </p:cNvPr>
          <p:cNvCxnSpPr>
            <a:cxnSpLocks/>
          </p:cNvCxnSpPr>
          <p:nvPr/>
        </p:nvCxnSpPr>
        <p:spPr>
          <a:xfrm>
            <a:off x="7557712" y="5795574"/>
            <a:ext cx="525888" cy="0"/>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1" name="Conector recto de flecha 24">
            <a:extLst>
              <a:ext uri="{FF2B5EF4-FFF2-40B4-BE49-F238E27FC236}">
                <a16:creationId xmlns:a16="http://schemas.microsoft.com/office/drawing/2014/main" id="{2D35A6F1-3507-C37E-E4D0-8228DBE14A0F}"/>
              </a:ext>
            </a:extLst>
          </p:cNvPr>
          <p:cNvCxnSpPr>
            <a:cxnSpLocks/>
            <a:stCxn id="67" idx="3"/>
          </p:cNvCxnSpPr>
          <p:nvPr/>
        </p:nvCxnSpPr>
        <p:spPr>
          <a:xfrm flipV="1">
            <a:off x="7516929" y="4480144"/>
            <a:ext cx="515155" cy="13246"/>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2" name="Rectángulo 25">
            <a:extLst>
              <a:ext uri="{FF2B5EF4-FFF2-40B4-BE49-F238E27FC236}">
                <a16:creationId xmlns:a16="http://schemas.microsoft.com/office/drawing/2014/main" id="{E3950C9B-CDCD-0F92-4DEB-51A7D08E0F9E}"/>
              </a:ext>
            </a:extLst>
          </p:cNvPr>
          <p:cNvSpPr/>
          <p:nvPr/>
        </p:nvSpPr>
        <p:spPr>
          <a:xfrm>
            <a:off x="6576771" y="4823582"/>
            <a:ext cx="940158" cy="734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30</a:t>
            </a:r>
          </a:p>
        </p:txBody>
      </p:sp>
      <p:sp>
        <p:nvSpPr>
          <p:cNvPr id="83" name="Rectángulo 26">
            <a:extLst>
              <a:ext uri="{FF2B5EF4-FFF2-40B4-BE49-F238E27FC236}">
                <a16:creationId xmlns:a16="http://schemas.microsoft.com/office/drawing/2014/main" id="{07799B17-A866-9550-4959-A387EF34CCBC}"/>
              </a:ext>
            </a:extLst>
          </p:cNvPr>
          <p:cNvSpPr/>
          <p:nvPr/>
        </p:nvSpPr>
        <p:spPr>
          <a:xfrm>
            <a:off x="8042815" y="4945569"/>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4</a:t>
            </a:r>
          </a:p>
        </p:txBody>
      </p:sp>
      <p:sp>
        <p:nvSpPr>
          <p:cNvPr id="84" name="Rectángulo 27">
            <a:extLst>
              <a:ext uri="{FF2B5EF4-FFF2-40B4-BE49-F238E27FC236}">
                <a16:creationId xmlns:a16="http://schemas.microsoft.com/office/drawing/2014/main" id="{292DA09B-50A9-1C77-66C6-7DB806ABA9F2}"/>
              </a:ext>
            </a:extLst>
          </p:cNvPr>
          <p:cNvSpPr/>
          <p:nvPr/>
        </p:nvSpPr>
        <p:spPr>
          <a:xfrm>
            <a:off x="8583728" y="4945568"/>
            <a:ext cx="63322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85" name="CuadroTexto 28">
            <a:extLst>
              <a:ext uri="{FF2B5EF4-FFF2-40B4-BE49-F238E27FC236}">
                <a16:creationId xmlns:a16="http://schemas.microsoft.com/office/drawing/2014/main" id="{32C7F0D0-B779-833E-D114-39517EDB177E}"/>
              </a:ext>
            </a:extLst>
          </p:cNvPr>
          <p:cNvSpPr txBox="1"/>
          <p:nvPr/>
        </p:nvSpPr>
        <p:spPr>
          <a:xfrm>
            <a:off x="8390545" y="4606357"/>
            <a:ext cx="540913" cy="369332"/>
          </a:xfrm>
          <a:prstGeom prst="rect">
            <a:avLst/>
          </a:prstGeom>
          <a:noFill/>
        </p:spPr>
        <p:txBody>
          <a:bodyPr wrap="square" rtlCol="0">
            <a:spAutoFit/>
          </a:bodyPr>
          <a:lstStyle/>
          <a:p>
            <a:r>
              <a:rPr lang="es-CO" dirty="0"/>
              <a:t>30</a:t>
            </a:r>
          </a:p>
        </p:txBody>
      </p:sp>
      <p:cxnSp>
        <p:nvCxnSpPr>
          <p:cNvPr id="86" name="Conector recto de flecha 29">
            <a:extLst>
              <a:ext uri="{FF2B5EF4-FFF2-40B4-BE49-F238E27FC236}">
                <a16:creationId xmlns:a16="http://schemas.microsoft.com/office/drawing/2014/main" id="{1014FA2A-9D02-F373-4574-8CCB2D3764A3}"/>
              </a:ext>
            </a:extLst>
          </p:cNvPr>
          <p:cNvCxnSpPr>
            <a:cxnSpLocks/>
            <a:endCxn id="83" idx="1"/>
          </p:cNvCxnSpPr>
          <p:nvPr/>
        </p:nvCxnSpPr>
        <p:spPr>
          <a:xfrm flipV="1">
            <a:off x="7530343" y="5158071"/>
            <a:ext cx="512472" cy="10128"/>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87" name="Rectángulo 30">
            <a:extLst>
              <a:ext uri="{FF2B5EF4-FFF2-40B4-BE49-F238E27FC236}">
                <a16:creationId xmlns:a16="http://schemas.microsoft.com/office/drawing/2014/main" id="{E80E9F27-6B85-8713-9743-D522547EE131}"/>
              </a:ext>
            </a:extLst>
          </p:cNvPr>
          <p:cNvSpPr/>
          <p:nvPr/>
        </p:nvSpPr>
        <p:spPr>
          <a:xfrm>
            <a:off x="6576771" y="6047068"/>
            <a:ext cx="940158" cy="734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88" name="Rectángulo 25">
            <a:extLst>
              <a:ext uri="{FF2B5EF4-FFF2-40B4-BE49-F238E27FC236}">
                <a16:creationId xmlns:a16="http://schemas.microsoft.com/office/drawing/2014/main" id="{7710D307-E867-5FEE-4E83-A5CB0A7AFA26}"/>
              </a:ext>
            </a:extLst>
          </p:cNvPr>
          <p:cNvSpPr/>
          <p:nvPr/>
        </p:nvSpPr>
        <p:spPr>
          <a:xfrm>
            <a:off x="6576771" y="5461080"/>
            <a:ext cx="940158" cy="6163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40</a:t>
            </a:r>
          </a:p>
        </p:txBody>
      </p:sp>
      <p:sp>
        <p:nvSpPr>
          <p:cNvPr id="113" name="TextBox 112">
            <a:extLst>
              <a:ext uri="{FF2B5EF4-FFF2-40B4-BE49-F238E27FC236}">
                <a16:creationId xmlns:a16="http://schemas.microsoft.com/office/drawing/2014/main" id="{5C5C6B9F-3A0C-A665-51FA-81040E789408}"/>
              </a:ext>
            </a:extLst>
          </p:cNvPr>
          <p:cNvSpPr txBox="1"/>
          <p:nvPr/>
        </p:nvSpPr>
        <p:spPr>
          <a:xfrm>
            <a:off x="8313271" y="3152809"/>
            <a:ext cx="477425" cy="369332"/>
          </a:xfrm>
          <a:prstGeom prst="rect">
            <a:avLst/>
          </a:prstGeom>
          <a:noFill/>
        </p:spPr>
        <p:txBody>
          <a:bodyPr wrap="square">
            <a:spAutoFit/>
          </a:bodyPr>
          <a:lstStyle/>
          <a:p>
            <a:r>
              <a:rPr lang="es-CO" dirty="0"/>
              <a:t>10</a:t>
            </a:r>
          </a:p>
        </p:txBody>
      </p:sp>
      <p:sp>
        <p:nvSpPr>
          <p:cNvPr id="118" name="Rectángulo 12">
            <a:extLst>
              <a:ext uri="{FF2B5EF4-FFF2-40B4-BE49-F238E27FC236}">
                <a16:creationId xmlns:a16="http://schemas.microsoft.com/office/drawing/2014/main" id="{5D39574E-DEF5-F21D-E382-19C34477A863}"/>
              </a:ext>
            </a:extLst>
          </p:cNvPr>
          <p:cNvSpPr/>
          <p:nvPr/>
        </p:nvSpPr>
        <p:spPr>
          <a:xfrm>
            <a:off x="10954387" y="3497058"/>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5</a:t>
            </a:r>
          </a:p>
        </p:txBody>
      </p:sp>
      <p:sp>
        <p:nvSpPr>
          <p:cNvPr id="119" name="Rectángulo 13">
            <a:extLst>
              <a:ext uri="{FF2B5EF4-FFF2-40B4-BE49-F238E27FC236}">
                <a16:creationId xmlns:a16="http://schemas.microsoft.com/office/drawing/2014/main" id="{BD1F7904-5597-20F3-FAB9-E300CE4AE76B}"/>
              </a:ext>
            </a:extLst>
          </p:cNvPr>
          <p:cNvSpPr/>
          <p:nvPr/>
        </p:nvSpPr>
        <p:spPr>
          <a:xfrm>
            <a:off x="11495300" y="3497057"/>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121" name="TextBox 120">
            <a:extLst>
              <a:ext uri="{FF2B5EF4-FFF2-40B4-BE49-F238E27FC236}">
                <a16:creationId xmlns:a16="http://schemas.microsoft.com/office/drawing/2014/main" id="{2FAB4473-DDE7-0EB7-2AFB-CDE545E9CCA5}"/>
              </a:ext>
            </a:extLst>
          </p:cNvPr>
          <p:cNvSpPr txBox="1"/>
          <p:nvPr/>
        </p:nvSpPr>
        <p:spPr>
          <a:xfrm>
            <a:off x="9385760" y="3148067"/>
            <a:ext cx="477425" cy="369332"/>
          </a:xfrm>
          <a:prstGeom prst="rect">
            <a:avLst/>
          </a:prstGeom>
          <a:noFill/>
        </p:spPr>
        <p:txBody>
          <a:bodyPr wrap="square">
            <a:spAutoFit/>
          </a:bodyPr>
          <a:lstStyle/>
          <a:p>
            <a:r>
              <a:rPr lang="es-CO" dirty="0"/>
              <a:t>60</a:t>
            </a:r>
          </a:p>
        </p:txBody>
      </p:sp>
      <p:sp>
        <p:nvSpPr>
          <p:cNvPr id="123" name="TextBox 122">
            <a:extLst>
              <a:ext uri="{FF2B5EF4-FFF2-40B4-BE49-F238E27FC236}">
                <a16:creationId xmlns:a16="http://schemas.microsoft.com/office/drawing/2014/main" id="{CE610B03-723A-0DEF-A6CD-B337175CDFC6}"/>
              </a:ext>
            </a:extLst>
          </p:cNvPr>
          <p:cNvSpPr txBox="1"/>
          <p:nvPr/>
        </p:nvSpPr>
        <p:spPr>
          <a:xfrm>
            <a:off x="11002559" y="3148066"/>
            <a:ext cx="567951" cy="369332"/>
          </a:xfrm>
          <a:prstGeom prst="rect">
            <a:avLst/>
          </a:prstGeom>
          <a:noFill/>
        </p:spPr>
        <p:txBody>
          <a:bodyPr wrap="square">
            <a:spAutoFit/>
          </a:bodyPr>
          <a:lstStyle/>
          <a:p>
            <a:r>
              <a:rPr lang="es-CO" dirty="0"/>
              <a:t>110</a:t>
            </a:r>
          </a:p>
        </p:txBody>
      </p:sp>
      <p:sp>
        <p:nvSpPr>
          <p:cNvPr id="125" name="TextBox 124">
            <a:extLst>
              <a:ext uri="{FF2B5EF4-FFF2-40B4-BE49-F238E27FC236}">
                <a16:creationId xmlns:a16="http://schemas.microsoft.com/office/drawing/2014/main" id="{E1A0D6ED-6B56-F603-01B9-F9DE1B5E7D7C}"/>
              </a:ext>
            </a:extLst>
          </p:cNvPr>
          <p:cNvSpPr txBox="1"/>
          <p:nvPr/>
        </p:nvSpPr>
        <p:spPr>
          <a:xfrm>
            <a:off x="6198904" y="3608660"/>
            <a:ext cx="489007" cy="400110"/>
          </a:xfrm>
          <a:prstGeom prst="rect">
            <a:avLst/>
          </a:prstGeom>
          <a:noFill/>
        </p:spPr>
        <p:txBody>
          <a:bodyPr wrap="square">
            <a:spAutoFit/>
          </a:bodyPr>
          <a:lstStyle/>
          <a:p>
            <a:r>
              <a:rPr lang="es-CO" sz="2000" b="1" dirty="0">
                <a:solidFill>
                  <a:srgbClr val="FF0000"/>
                </a:solidFill>
              </a:rPr>
              <a:t>1</a:t>
            </a:r>
          </a:p>
        </p:txBody>
      </p:sp>
      <p:sp>
        <p:nvSpPr>
          <p:cNvPr id="127" name="TextBox 126">
            <a:extLst>
              <a:ext uri="{FF2B5EF4-FFF2-40B4-BE49-F238E27FC236}">
                <a16:creationId xmlns:a16="http://schemas.microsoft.com/office/drawing/2014/main" id="{E5AAFD48-66EF-4662-23D0-4A582B3F77E0}"/>
              </a:ext>
            </a:extLst>
          </p:cNvPr>
          <p:cNvSpPr txBox="1"/>
          <p:nvPr/>
        </p:nvSpPr>
        <p:spPr>
          <a:xfrm>
            <a:off x="6161900" y="4319127"/>
            <a:ext cx="579342" cy="400110"/>
          </a:xfrm>
          <a:prstGeom prst="rect">
            <a:avLst/>
          </a:prstGeom>
          <a:noFill/>
        </p:spPr>
        <p:txBody>
          <a:bodyPr wrap="square">
            <a:spAutoFit/>
          </a:bodyPr>
          <a:lstStyle/>
          <a:p>
            <a:r>
              <a:rPr lang="es-CO" sz="2000" b="1" dirty="0">
                <a:solidFill>
                  <a:srgbClr val="FF0000"/>
                </a:solidFill>
              </a:rPr>
              <a:t>2</a:t>
            </a:r>
          </a:p>
        </p:txBody>
      </p:sp>
      <p:sp>
        <p:nvSpPr>
          <p:cNvPr id="129" name="TextBox 128">
            <a:extLst>
              <a:ext uri="{FF2B5EF4-FFF2-40B4-BE49-F238E27FC236}">
                <a16:creationId xmlns:a16="http://schemas.microsoft.com/office/drawing/2014/main" id="{4EBBA5FD-3CE2-41F3-6E60-01291737FDE2}"/>
              </a:ext>
            </a:extLst>
          </p:cNvPr>
          <p:cNvSpPr txBox="1"/>
          <p:nvPr/>
        </p:nvSpPr>
        <p:spPr>
          <a:xfrm>
            <a:off x="6144398" y="4963430"/>
            <a:ext cx="567576" cy="400110"/>
          </a:xfrm>
          <a:prstGeom prst="rect">
            <a:avLst/>
          </a:prstGeom>
          <a:noFill/>
        </p:spPr>
        <p:txBody>
          <a:bodyPr wrap="square">
            <a:spAutoFit/>
          </a:bodyPr>
          <a:lstStyle/>
          <a:p>
            <a:r>
              <a:rPr lang="es-CO" sz="2000" b="1" dirty="0">
                <a:solidFill>
                  <a:srgbClr val="FF0000"/>
                </a:solidFill>
              </a:rPr>
              <a:t>3</a:t>
            </a:r>
          </a:p>
        </p:txBody>
      </p:sp>
      <p:sp>
        <p:nvSpPr>
          <p:cNvPr id="131" name="TextBox 130">
            <a:extLst>
              <a:ext uri="{FF2B5EF4-FFF2-40B4-BE49-F238E27FC236}">
                <a16:creationId xmlns:a16="http://schemas.microsoft.com/office/drawing/2014/main" id="{8CC59CA1-9FCE-8722-0B99-534BDF3D62AE}"/>
              </a:ext>
            </a:extLst>
          </p:cNvPr>
          <p:cNvSpPr txBox="1"/>
          <p:nvPr/>
        </p:nvSpPr>
        <p:spPr>
          <a:xfrm>
            <a:off x="6165242" y="5574745"/>
            <a:ext cx="525888" cy="400110"/>
          </a:xfrm>
          <a:prstGeom prst="rect">
            <a:avLst/>
          </a:prstGeom>
          <a:noFill/>
        </p:spPr>
        <p:txBody>
          <a:bodyPr wrap="square">
            <a:spAutoFit/>
          </a:bodyPr>
          <a:lstStyle/>
          <a:p>
            <a:r>
              <a:rPr lang="es-CO" sz="2000" b="1" dirty="0">
                <a:solidFill>
                  <a:srgbClr val="FF0000"/>
                </a:solidFill>
              </a:rPr>
              <a:t>5</a:t>
            </a:r>
          </a:p>
        </p:txBody>
      </p:sp>
      <p:sp>
        <p:nvSpPr>
          <p:cNvPr id="132" name="Rectángulo 25">
            <a:extLst>
              <a:ext uri="{FF2B5EF4-FFF2-40B4-BE49-F238E27FC236}">
                <a16:creationId xmlns:a16="http://schemas.microsoft.com/office/drawing/2014/main" id="{F5137FAB-EDFF-2B5E-4821-7A9A116F198E}"/>
              </a:ext>
            </a:extLst>
          </p:cNvPr>
          <p:cNvSpPr/>
          <p:nvPr/>
        </p:nvSpPr>
        <p:spPr>
          <a:xfrm>
            <a:off x="194092" y="5782637"/>
            <a:ext cx="940158" cy="5134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50</a:t>
            </a:r>
          </a:p>
        </p:txBody>
      </p:sp>
      <p:sp>
        <p:nvSpPr>
          <p:cNvPr id="133" name="Rectángulo 26">
            <a:extLst>
              <a:ext uri="{FF2B5EF4-FFF2-40B4-BE49-F238E27FC236}">
                <a16:creationId xmlns:a16="http://schemas.microsoft.com/office/drawing/2014/main" id="{459252B1-C0E6-75BC-DF62-BB8B824BE324}"/>
              </a:ext>
            </a:extLst>
          </p:cNvPr>
          <p:cNvSpPr/>
          <p:nvPr/>
        </p:nvSpPr>
        <p:spPr>
          <a:xfrm>
            <a:off x="2936187" y="4830810"/>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D</a:t>
            </a:r>
          </a:p>
        </p:txBody>
      </p:sp>
      <p:sp>
        <p:nvSpPr>
          <p:cNvPr id="134" name="Rectángulo 27">
            <a:extLst>
              <a:ext uri="{FF2B5EF4-FFF2-40B4-BE49-F238E27FC236}">
                <a16:creationId xmlns:a16="http://schemas.microsoft.com/office/drawing/2014/main" id="{22D11DB3-CFE1-A560-A460-54F975C7E55C}"/>
              </a:ext>
            </a:extLst>
          </p:cNvPr>
          <p:cNvSpPr/>
          <p:nvPr/>
        </p:nvSpPr>
        <p:spPr>
          <a:xfrm>
            <a:off x="3477100" y="4830809"/>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sp>
        <p:nvSpPr>
          <p:cNvPr id="135" name="CuadroTexto 28">
            <a:extLst>
              <a:ext uri="{FF2B5EF4-FFF2-40B4-BE49-F238E27FC236}">
                <a16:creationId xmlns:a16="http://schemas.microsoft.com/office/drawing/2014/main" id="{92693B3A-5395-8E80-EF0E-7EE7EC3207F2}"/>
              </a:ext>
            </a:extLst>
          </p:cNvPr>
          <p:cNvSpPr txBox="1"/>
          <p:nvPr/>
        </p:nvSpPr>
        <p:spPr>
          <a:xfrm>
            <a:off x="3312025" y="4551828"/>
            <a:ext cx="540913" cy="369332"/>
          </a:xfrm>
          <a:prstGeom prst="rect">
            <a:avLst/>
          </a:prstGeom>
          <a:noFill/>
        </p:spPr>
        <p:txBody>
          <a:bodyPr wrap="square" rtlCol="0">
            <a:spAutoFit/>
          </a:bodyPr>
          <a:lstStyle/>
          <a:p>
            <a:r>
              <a:rPr lang="es-CO" dirty="0"/>
              <a:t>80</a:t>
            </a:r>
          </a:p>
        </p:txBody>
      </p:sp>
      <p:cxnSp>
        <p:nvCxnSpPr>
          <p:cNvPr id="136" name="Conector recto de flecha 15">
            <a:extLst>
              <a:ext uri="{FF2B5EF4-FFF2-40B4-BE49-F238E27FC236}">
                <a16:creationId xmlns:a16="http://schemas.microsoft.com/office/drawing/2014/main" id="{5340CAB3-F1B4-9D5C-3043-C6F19853D37B}"/>
              </a:ext>
            </a:extLst>
          </p:cNvPr>
          <p:cNvCxnSpPr>
            <a:cxnSpLocks/>
            <a:stCxn id="71" idx="3"/>
          </p:cNvCxnSpPr>
          <p:nvPr/>
        </p:nvCxnSpPr>
        <p:spPr>
          <a:xfrm flipV="1">
            <a:off x="10682988" y="3655190"/>
            <a:ext cx="408837" cy="39343"/>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2" name="Rectángulo 26">
            <a:extLst>
              <a:ext uri="{FF2B5EF4-FFF2-40B4-BE49-F238E27FC236}">
                <a16:creationId xmlns:a16="http://schemas.microsoft.com/office/drawing/2014/main" id="{A06DAFC0-4D63-CEEE-BFFF-B9FEF9AE6A13}"/>
              </a:ext>
            </a:extLst>
          </p:cNvPr>
          <p:cNvSpPr/>
          <p:nvPr/>
        </p:nvSpPr>
        <p:spPr>
          <a:xfrm>
            <a:off x="1497404" y="5423595"/>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A</a:t>
            </a:r>
          </a:p>
        </p:txBody>
      </p:sp>
      <p:sp>
        <p:nvSpPr>
          <p:cNvPr id="143" name="Rectángulo 27">
            <a:extLst>
              <a:ext uri="{FF2B5EF4-FFF2-40B4-BE49-F238E27FC236}">
                <a16:creationId xmlns:a16="http://schemas.microsoft.com/office/drawing/2014/main" id="{F25D085B-A30A-6574-39D3-34433B1FCA3F}"/>
              </a:ext>
            </a:extLst>
          </p:cNvPr>
          <p:cNvSpPr/>
          <p:nvPr/>
        </p:nvSpPr>
        <p:spPr>
          <a:xfrm>
            <a:off x="2038317" y="5423594"/>
            <a:ext cx="611854"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90</a:t>
            </a:r>
          </a:p>
        </p:txBody>
      </p:sp>
      <p:cxnSp>
        <p:nvCxnSpPr>
          <p:cNvPr id="144" name="Conector recto de flecha 29">
            <a:extLst>
              <a:ext uri="{FF2B5EF4-FFF2-40B4-BE49-F238E27FC236}">
                <a16:creationId xmlns:a16="http://schemas.microsoft.com/office/drawing/2014/main" id="{14B5C8CE-36B9-B53D-1520-909A618FBF0B}"/>
              </a:ext>
            </a:extLst>
          </p:cNvPr>
          <p:cNvCxnSpPr>
            <a:cxnSpLocks/>
          </p:cNvCxnSpPr>
          <p:nvPr/>
        </p:nvCxnSpPr>
        <p:spPr>
          <a:xfrm flipV="1">
            <a:off x="1140727" y="5644867"/>
            <a:ext cx="382038" cy="2455"/>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5" name="Rectángulo 26">
            <a:extLst>
              <a:ext uri="{FF2B5EF4-FFF2-40B4-BE49-F238E27FC236}">
                <a16:creationId xmlns:a16="http://schemas.microsoft.com/office/drawing/2014/main" id="{1A42A980-6CB1-78C2-5104-28C108B9A30A}"/>
              </a:ext>
            </a:extLst>
          </p:cNvPr>
          <p:cNvSpPr/>
          <p:nvPr/>
        </p:nvSpPr>
        <p:spPr>
          <a:xfrm>
            <a:off x="2931961" y="5435820"/>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C</a:t>
            </a:r>
          </a:p>
        </p:txBody>
      </p:sp>
      <p:sp>
        <p:nvSpPr>
          <p:cNvPr id="146" name="Rectángulo 27">
            <a:extLst>
              <a:ext uri="{FF2B5EF4-FFF2-40B4-BE49-F238E27FC236}">
                <a16:creationId xmlns:a16="http://schemas.microsoft.com/office/drawing/2014/main" id="{02309B5A-7EF0-319E-C92C-DFF64589A851}"/>
              </a:ext>
            </a:extLst>
          </p:cNvPr>
          <p:cNvSpPr/>
          <p:nvPr/>
        </p:nvSpPr>
        <p:spPr>
          <a:xfrm>
            <a:off x="3472874" y="5435819"/>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120</a:t>
            </a:r>
          </a:p>
        </p:txBody>
      </p:sp>
      <p:sp>
        <p:nvSpPr>
          <p:cNvPr id="148" name="CuadroTexto 28">
            <a:extLst>
              <a:ext uri="{FF2B5EF4-FFF2-40B4-BE49-F238E27FC236}">
                <a16:creationId xmlns:a16="http://schemas.microsoft.com/office/drawing/2014/main" id="{E7C2C747-6FF6-CDEC-0FD7-8CC724064CF5}"/>
              </a:ext>
            </a:extLst>
          </p:cNvPr>
          <p:cNvSpPr txBox="1"/>
          <p:nvPr/>
        </p:nvSpPr>
        <p:spPr>
          <a:xfrm>
            <a:off x="1911436" y="5168493"/>
            <a:ext cx="540913" cy="369332"/>
          </a:xfrm>
          <a:prstGeom prst="rect">
            <a:avLst/>
          </a:prstGeom>
          <a:noFill/>
        </p:spPr>
        <p:txBody>
          <a:bodyPr wrap="square" rtlCol="0">
            <a:spAutoFit/>
          </a:bodyPr>
          <a:lstStyle/>
          <a:p>
            <a:r>
              <a:rPr lang="es-CO" dirty="0"/>
              <a:t>40</a:t>
            </a:r>
          </a:p>
        </p:txBody>
      </p:sp>
      <p:sp>
        <p:nvSpPr>
          <p:cNvPr id="149" name="CuadroTexto 28">
            <a:extLst>
              <a:ext uri="{FF2B5EF4-FFF2-40B4-BE49-F238E27FC236}">
                <a16:creationId xmlns:a16="http://schemas.microsoft.com/office/drawing/2014/main" id="{E869CFFF-027A-CDB7-5C2D-D5CA63950D98}"/>
              </a:ext>
            </a:extLst>
          </p:cNvPr>
          <p:cNvSpPr txBox="1"/>
          <p:nvPr/>
        </p:nvSpPr>
        <p:spPr>
          <a:xfrm>
            <a:off x="3343663" y="5181041"/>
            <a:ext cx="540913" cy="369332"/>
          </a:xfrm>
          <a:prstGeom prst="rect">
            <a:avLst/>
          </a:prstGeom>
          <a:noFill/>
        </p:spPr>
        <p:txBody>
          <a:bodyPr wrap="square" rtlCol="0">
            <a:spAutoFit/>
          </a:bodyPr>
          <a:lstStyle/>
          <a:p>
            <a:r>
              <a:rPr lang="es-CO" dirty="0"/>
              <a:t>90</a:t>
            </a:r>
          </a:p>
        </p:txBody>
      </p:sp>
      <p:sp>
        <p:nvSpPr>
          <p:cNvPr id="150" name="Rectángulo 26">
            <a:extLst>
              <a:ext uri="{FF2B5EF4-FFF2-40B4-BE49-F238E27FC236}">
                <a16:creationId xmlns:a16="http://schemas.microsoft.com/office/drawing/2014/main" id="{3287E760-585E-4A77-0791-0B7352F379C8}"/>
              </a:ext>
            </a:extLst>
          </p:cNvPr>
          <p:cNvSpPr/>
          <p:nvPr/>
        </p:nvSpPr>
        <p:spPr>
          <a:xfrm>
            <a:off x="1504707" y="6058271"/>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A</a:t>
            </a:r>
          </a:p>
        </p:txBody>
      </p:sp>
      <p:sp>
        <p:nvSpPr>
          <p:cNvPr id="151" name="Rectángulo 27">
            <a:extLst>
              <a:ext uri="{FF2B5EF4-FFF2-40B4-BE49-F238E27FC236}">
                <a16:creationId xmlns:a16="http://schemas.microsoft.com/office/drawing/2014/main" id="{1E0BD50C-4445-2E31-39EA-C99B3BF8A0CF}"/>
              </a:ext>
            </a:extLst>
          </p:cNvPr>
          <p:cNvSpPr/>
          <p:nvPr/>
        </p:nvSpPr>
        <p:spPr>
          <a:xfrm>
            <a:off x="2045620" y="6058270"/>
            <a:ext cx="624697"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100</a:t>
            </a:r>
          </a:p>
        </p:txBody>
      </p:sp>
      <p:sp>
        <p:nvSpPr>
          <p:cNvPr id="152" name="Rectángulo 26">
            <a:extLst>
              <a:ext uri="{FF2B5EF4-FFF2-40B4-BE49-F238E27FC236}">
                <a16:creationId xmlns:a16="http://schemas.microsoft.com/office/drawing/2014/main" id="{187FB330-5D36-5BF6-20C0-004AEE79541E}"/>
              </a:ext>
            </a:extLst>
          </p:cNvPr>
          <p:cNvSpPr/>
          <p:nvPr/>
        </p:nvSpPr>
        <p:spPr>
          <a:xfrm>
            <a:off x="2956375" y="6056118"/>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D</a:t>
            </a:r>
          </a:p>
        </p:txBody>
      </p:sp>
      <p:sp>
        <p:nvSpPr>
          <p:cNvPr id="153" name="Rectángulo 27">
            <a:extLst>
              <a:ext uri="{FF2B5EF4-FFF2-40B4-BE49-F238E27FC236}">
                <a16:creationId xmlns:a16="http://schemas.microsoft.com/office/drawing/2014/main" id="{C04849C8-39FB-A845-284E-1BBAA3EBC693}"/>
              </a:ext>
            </a:extLst>
          </p:cNvPr>
          <p:cNvSpPr/>
          <p:nvPr/>
        </p:nvSpPr>
        <p:spPr>
          <a:xfrm>
            <a:off x="3497288" y="6056117"/>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cxnSp>
        <p:nvCxnSpPr>
          <p:cNvPr id="154" name="Conector recto de flecha 29">
            <a:extLst>
              <a:ext uri="{FF2B5EF4-FFF2-40B4-BE49-F238E27FC236}">
                <a16:creationId xmlns:a16="http://schemas.microsoft.com/office/drawing/2014/main" id="{633F9492-FED0-7DCD-DCF4-AE263AC71514}"/>
              </a:ext>
            </a:extLst>
          </p:cNvPr>
          <p:cNvCxnSpPr>
            <a:cxnSpLocks/>
          </p:cNvCxnSpPr>
          <p:nvPr/>
        </p:nvCxnSpPr>
        <p:spPr>
          <a:xfrm>
            <a:off x="1170780" y="6221228"/>
            <a:ext cx="351985" cy="0"/>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4" name="Conector recto de flecha 23">
            <a:extLst>
              <a:ext uri="{FF2B5EF4-FFF2-40B4-BE49-F238E27FC236}">
                <a16:creationId xmlns:a16="http://schemas.microsoft.com/office/drawing/2014/main" id="{3030CFF8-B7E2-01C4-DF8E-37F0D722741C}"/>
              </a:ext>
            </a:extLst>
          </p:cNvPr>
          <p:cNvCxnSpPr>
            <a:cxnSpLocks/>
          </p:cNvCxnSpPr>
          <p:nvPr/>
        </p:nvCxnSpPr>
        <p:spPr>
          <a:xfrm>
            <a:off x="2667617" y="5025872"/>
            <a:ext cx="358462"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5" name="Conector recto de flecha 23">
            <a:extLst>
              <a:ext uri="{FF2B5EF4-FFF2-40B4-BE49-F238E27FC236}">
                <a16:creationId xmlns:a16="http://schemas.microsoft.com/office/drawing/2014/main" id="{E8D969DA-E060-B3E0-B84A-12A554C1D0E9}"/>
              </a:ext>
            </a:extLst>
          </p:cNvPr>
          <p:cNvCxnSpPr>
            <a:cxnSpLocks/>
          </p:cNvCxnSpPr>
          <p:nvPr/>
        </p:nvCxnSpPr>
        <p:spPr>
          <a:xfrm>
            <a:off x="2583137" y="5686965"/>
            <a:ext cx="358462"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6" name="Conector recto de flecha 23">
            <a:extLst>
              <a:ext uri="{FF2B5EF4-FFF2-40B4-BE49-F238E27FC236}">
                <a16:creationId xmlns:a16="http://schemas.microsoft.com/office/drawing/2014/main" id="{007E4964-2B5F-2AFF-7880-ECF3D5773073}"/>
              </a:ext>
            </a:extLst>
          </p:cNvPr>
          <p:cNvCxnSpPr>
            <a:cxnSpLocks/>
          </p:cNvCxnSpPr>
          <p:nvPr/>
        </p:nvCxnSpPr>
        <p:spPr>
          <a:xfrm>
            <a:off x="2715850" y="6272555"/>
            <a:ext cx="358462"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8" name="TextBox 167">
            <a:extLst>
              <a:ext uri="{FF2B5EF4-FFF2-40B4-BE49-F238E27FC236}">
                <a16:creationId xmlns:a16="http://schemas.microsoft.com/office/drawing/2014/main" id="{D6EF9842-BE92-D6D2-FB14-00C7AC88DBA9}"/>
              </a:ext>
            </a:extLst>
          </p:cNvPr>
          <p:cNvSpPr txBox="1"/>
          <p:nvPr/>
        </p:nvSpPr>
        <p:spPr>
          <a:xfrm>
            <a:off x="1920226" y="5795574"/>
            <a:ext cx="624697" cy="369332"/>
          </a:xfrm>
          <a:prstGeom prst="rect">
            <a:avLst/>
          </a:prstGeom>
          <a:noFill/>
        </p:spPr>
        <p:txBody>
          <a:bodyPr wrap="square">
            <a:spAutoFit/>
          </a:bodyPr>
          <a:lstStyle/>
          <a:p>
            <a:r>
              <a:rPr lang="es-CO" dirty="0"/>
              <a:t>50</a:t>
            </a:r>
          </a:p>
        </p:txBody>
      </p:sp>
      <p:sp>
        <p:nvSpPr>
          <p:cNvPr id="170" name="TextBox 169">
            <a:extLst>
              <a:ext uri="{FF2B5EF4-FFF2-40B4-BE49-F238E27FC236}">
                <a16:creationId xmlns:a16="http://schemas.microsoft.com/office/drawing/2014/main" id="{39164721-7C89-BE82-0CC7-B28FB48D4862}"/>
              </a:ext>
            </a:extLst>
          </p:cNvPr>
          <p:cNvSpPr txBox="1"/>
          <p:nvPr/>
        </p:nvSpPr>
        <p:spPr>
          <a:xfrm>
            <a:off x="3340582" y="5792213"/>
            <a:ext cx="624697" cy="369332"/>
          </a:xfrm>
          <a:prstGeom prst="rect">
            <a:avLst/>
          </a:prstGeom>
          <a:noFill/>
        </p:spPr>
        <p:txBody>
          <a:bodyPr wrap="square">
            <a:spAutoFit/>
          </a:bodyPr>
          <a:lstStyle/>
          <a:p>
            <a:r>
              <a:rPr lang="es-CO" dirty="0"/>
              <a:t>100</a:t>
            </a:r>
          </a:p>
        </p:txBody>
      </p:sp>
      <p:sp>
        <p:nvSpPr>
          <p:cNvPr id="172" name="TextBox 171">
            <a:extLst>
              <a:ext uri="{FF2B5EF4-FFF2-40B4-BE49-F238E27FC236}">
                <a16:creationId xmlns:a16="http://schemas.microsoft.com/office/drawing/2014/main" id="{F079E590-ECE9-A07B-594C-866D61BB4C7F}"/>
              </a:ext>
            </a:extLst>
          </p:cNvPr>
          <p:cNvSpPr txBox="1"/>
          <p:nvPr/>
        </p:nvSpPr>
        <p:spPr>
          <a:xfrm>
            <a:off x="3283598" y="3226286"/>
            <a:ext cx="585871" cy="369332"/>
          </a:xfrm>
          <a:prstGeom prst="rect">
            <a:avLst/>
          </a:prstGeom>
          <a:noFill/>
        </p:spPr>
        <p:txBody>
          <a:bodyPr wrap="square">
            <a:spAutoFit/>
          </a:bodyPr>
          <a:lstStyle/>
          <a:p>
            <a:r>
              <a:rPr lang="es-CO" dirty="0"/>
              <a:t>60</a:t>
            </a:r>
          </a:p>
        </p:txBody>
      </p:sp>
      <p:sp>
        <p:nvSpPr>
          <p:cNvPr id="174" name="TextBox 173">
            <a:extLst>
              <a:ext uri="{FF2B5EF4-FFF2-40B4-BE49-F238E27FC236}">
                <a16:creationId xmlns:a16="http://schemas.microsoft.com/office/drawing/2014/main" id="{FB705DEE-6FE8-B9AA-C0E8-1CD010E59D92}"/>
              </a:ext>
            </a:extLst>
          </p:cNvPr>
          <p:cNvSpPr txBox="1"/>
          <p:nvPr/>
        </p:nvSpPr>
        <p:spPr>
          <a:xfrm>
            <a:off x="2067703" y="3242458"/>
            <a:ext cx="661182" cy="369332"/>
          </a:xfrm>
          <a:prstGeom prst="rect">
            <a:avLst/>
          </a:prstGeom>
          <a:noFill/>
        </p:spPr>
        <p:txBody>
          <a:bodyPr wrap="square">
            <a:spAutoFit/>
          </a:bodyPr>
          <a:lstStyle/>
          <a:p>
            <a:r>
              <a:rPr lang="es-CO" dirty="0"/>
              <a:t>10</a:t>
            </a:r>
          </a:p>
        </p:txBody>
      </p:sp>
      <p:sp>
        <p:nvSpPr>
          <p:cNvPr id="175" name="Rectángulo 12">
            <a:extLst>
              <a:ext uri="{FF2B5EF4-FFF2-40B4-BE49-F238E27FC236}">
                <a16:creationId xmlns:a16="http://schemas.microsoft.com/office/drawing/2014/main" id="{E4CC1817-FAAD-9B17-D081-1CE71A936778}"/>
              </a:ext>
            </a:extLst>
          </p:cNvPr>
          <p:cNvSpPr/>
          <p:nvPr/>
        </p:nvSpPr>
        <p:spPr>
          <a:xfrm>
            <a:off x="4567954" y="3517037"/>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E</a:t>
            </a:r>
          </a:p>
        </p:txBody>
      </p:sp>
      <p:sp>
        <p:nvSpPr>
          <p:cNvPr id="176" name="Rectángulo 13">
            <a:extLst>
              <a:ext uri="{FF2B5EF4-FFF2-40B4-BE49-F238E27FC236}">
                <a16:creationId xmlns:a16="http://schemas.microsoft.com/office/drawing/2014/main" id="{E7B700BF-8343-6EA1-8256-1681B49020FD}"/>
              </a:ext>
            </a:extLst>
          </p:cNvPr>
          <p:cNvSpPr/>
          <p:nvPr/>
        </p:nvSpPr>
        <p:spPr>
          <a:xfrm>
            <a:off x="5100205" y="3517037"/>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cxnSp>
        <p:nvCxnSpPr>
          <p:cNvPr id="177" name="Conector recto de flecha 16">
            <a:extLst>
              <a:ext uri="{FF2B5EF4-FFF2-40B4-BE49-F238E27FC236}">
                <a16:creationId xmlns:a16="http://schemas.microsoft.com/office/drawing/2014/main" id="{74D2910D-196F-C185-5FA9-9EDB343A5232}"/>
              </a:ext>
            </a:extLst>
          </p:cNvPr>
          <p:cNvCxnSpPr>
            <a:cxnSpLocks/>
          </p:cNvCxnSpPr>
          <p:nvPr/>
        </p:nvCxnSpPr>
        <p:spPr>
          <a:xfrm>
            <a:off x="4188679" y="3699429"/>
            <a:ext cx="384221"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9" name="Rectángulo 12">
            <a:extLst>
              <a:ext uri="{FF2B5EF4-FFF2-40B4-BE49-F238E27FC236}">
                <a16:creationId xmlns:a16="http://schemas.microsoft.com/office/drawing/2014/main" id="{18B9526E-1805-1FDF-9648-AEE6EE746330}"/>
              </a:ext>
            </a:extLst>
          </p:cNvPr>
          <p:cNvSpPr/>
          <p:nvPr/>
        </p:nvSpPr>
        <p:spPr>
          <a:xfrm>
            <a:off x="4513567" y="5435819"/>
            <a:ext cx="540913"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rPr>
              <a:t>E</a:t>
            </a:r>
          </a:p>
        </p:txBody>
      </p:sp>
      <p:sp>
        <p:nvSpPr>
          <p:cNvPr id="180" name="Rectángulo 13">
            <a:extLst>
              <a:ext uri="{FF2B5EF4-FFF2-40B4-BE49-F238E27FC236}">
                <a16:creationId xmlns:a16="http://schemas.microsoft.com/office/drawing/2014/main" id="{FE6F857D-1A45-6D5A-52E8-BB8E34C0049D}"/>
              </a:ext>
            </a:extLst>
          </p:cNvPr>
          <p:cNvSpPr/>
          <p:nvPr/>
        </p:nvSpPr>
        <p:spPr>
          <a:xfrm>
            <a:off x="5045818" y="5435819"/>
            <a:ext cx="695460" cy="4250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err="1">
                <a:solidFill>
                  <a:schemeClr val="tx1"/>
                </a:solidFill>
              </a:rPr>
              <a:t>Null</a:t>
            </a:r>
            <a:endParaRPr lang="es-CO" b="1" dirty="0">
              <a:solidFill>
                <a:schemeClr val="tx1"/>
              </a:solidFill>
            </a:endParaRPr>
          </a:p>
        </p:txBody>
      </p:sp>
      <p:cxnSp>
        <p:nvCxnSpPr>
          <p:cNvPr id="181" name="Conector recto de flecha 16">
            <a:extLst>
              <a:ext uri="{FF2B5EF4-FFF2-40B4-BE49-F238E27FC236}">
                <a16:creationId xmlns:a16="http://schemas.microsoft.com/office/drawing/2014/main" id="{2E748A86-138C-3205-18C4-7B89A2BB67E8}"/>
              </a:ext>
            </a:extLst>
          </p:cNvPr>
          <p:cNvCxnSpPr>
            <a:cxnSpLocks/>
          </p:cNvCxnSpPr>
          <p:nvPr/>
        </p:nvCxnSpPr>
        <p:spPr>
          <a:xfrm>
            <a:off x="4148024" y="5693404"/>
            <a:ext cx="384221" cy="12879"/>
          </a:xfrm>
          <a:prstGeom prst="straightConnector1">
            <a:avLst/>
          </a:prstGeom>
          <a:ln>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3" name="TextBox 182">
            <a:extLst>
              <a:ext uri="{FF2B5EF4-FFF2-40B4-BE49-F238E27FC236}">
                <a16:creationId xmlns:a16="http://schemas.microsoft.com/office/drawing/2014/main" id="{D5E1D4E4-4C8B-9EC1-A981-5911A9BB638A}"/>
              </a:ext>
            </a:extLst>
          </p:cNvPr>
          <p:cNvSpPr txBox="1"/>
          <p:nvPr/>
        </p:nvSpPr>
        <p:spPr>
          <a:xfrm>
            <a:off x="4799729" y="3148066"/>
            <a:ext cx="633488" cy="369332"/>
          </a:xfrm>
          <a:prstGeom prst="rect">
            <a:avLst/>
          </a:prstGeom>
          <a:noFill/>
        </p:spPr>
        <p:txBody>
          <a:bodyPr wrap="square">
            <a:spAutoFit/>
          </a:bodyPr>
          <a:lstStyle/>
          <a:p>
            <a:r>
              <a:rPr lang="es-CO" dirty="0"/>
              <a:t>110</a:t>
            </a:r>
          </a:p>
        </p:txBody>
      </p:sp>
      <p:sp>
        <p:nvSpPr>
          <p:cNvPr id="185" name="TextBox 184">
            <a:extLst>
              <a:ext uri="{FF2B5EF4-FFF2-40B4-BE49-F238E27FC236}">
                <a16:creationId xmlns:a16="http://schemas.microsoft.com/office/drawing/2014/main" id="{2A07440C-9FF6-7D00-A157-465CD7488B6E}"/>
              </a:ext>
            </a:extLst>
          </p:cNvPr>
          <p:cNvSpPr txBox="1"/>
          <p:nvPr/>
        </p:nvSpPr>
        <p:spPr>
          <a:xfrm>
            <a:off x="4779974" y="5158163"/>
            <a:ext cx="927616" cy="369332"/>
          </a:xfrm>
          <a:prstGeom prst="rect">
            <a:avLst/>
          </a:prstGeom>
          <a:noFill/>
        </p:spPr>
        <p:txBody>
          <a:bodyPr wrap="square">
            <a:spAutoFit/>
          </a:bodyPr>
          <a:lstStyle/>
          <a:p>
            <a:r>
              <a:rPr lang="es-CO" dirty="0"/>
              <a:t>120</a:t>
            </a:r>
          </a:p>
        </p:txBody>
      </p:sp>
    </p:spTree>
    <p:extLst>
      <p:ext uri="{BB962C8B-B14F-4D97-AF65-F5344CB8AC3E}">
        <p14:creationId xmlns:p14="http://schemas.microsoft.com/office/powerpoint/2010/main" val="1623867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50954" y="20786"/>
            <a:ext cx="5727850" cy="1200329"/>
          </a:xfrm>
          <a:prstGeom prst="rect">
            <a:avLst/>
          </a:prstGeom>
          <a:noFill/>
        </p:spPr>
        <p:txBody>
          <a:bodyPr wrap="none" lIns="91440" tIns="45720" rIns="91440" bIns="45720">
            <a:spAutoFit/>
          </a:bodyPr>
          <a:lstStyle/>
          <a:p>
            <a:pPr algn="ctr"/>
            <a:r>
              <a:rPr lang="es-ES" sz="7200" b="1" dirty="0">
                <a:ln w="12700" cmpd="sng">
                  <a:solidFill>
                    <a:schemeClr val="accent4"/>
                  </a:solidFill>
                  <a:prstDash val="solid"/>
                </a:ln>
              </a:rPr>
              <a:t>SE CLASIFICAN</a:t>
            </a:r>
            <a:endParaRPr lang="es-ES" sz="7200" b="1" cap="none" spc="0" dirty="0">
              <a:ln w="12700" cmpd="sng">
                <a:solidFill>
                  <a:schemeClr val="accent4"/>
                </a:solidFill>
                <a:prstDash val="solid"/>
              </a:ln>
              <a:effectLst/>
            </a:endParaRPr>
          </a:p>
        </p:txBody>
      </p:sp>
      <p:sp>
        <p:nvSpPr>
          <p:cNvPr id="3" name="CuadroTexto 2"/>
          <p:cNvSpPr txBox="1"/>
          <p:nvPr/>
        </p:nvSpPr>
        <p:spPr>
          <a:xfrm>
            <a:off x="785611" y="1160344"/>
            <a:ext cx="5692462"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Grafos no Dirigidos:</a:t>
            </a:r>
          </a:p>
        </p:txBody>
      </p:sp>
      <p:sp>
        <p:nvSpPr>
          <p:cNvPr id="4" name="CuadroTexto 3"/>
          <p:cNvSpPr txBox="1"/>
          <p:nvPr/>
        </p:nvSpPr>
        <p:spPr>
          <a:xfrm>
            <a:off x="785611" y="1983346"/>
            <a:ext cx="10547797" cy="2062103"/>
          </a:xfrm>
          <a:prstGeom prst="rect">
            <a:avLst/>
          </a:prstGeom>
          <a:noFill/>
        </p:spPr>
        <p:txBody>
          <a:bodyPr wrap="square" rtlCol="0">
            <a:spAutoFit/>
          </a:bodyPr>
          <a:lstStyle/>
          <a:p>
            <a:r>
              <a:rPr lang="es-ES_tradnl" sz="3200" dirty="0"/>
              <a:t>Se caracterizan por que sus lados no están orientados, se representan entre paréntesis.  Como en los grafos 2 y 3 donde los vértices (v1,v2) es igual al vértice (v2,v1) que conforman el mismo lado. </a:t>
            </a:r>
            <a:endParaRPr lang="es-CO" sz="3200" dirty="0"/>
          </a:p>
        </p:txBody>
      </p:sp>
      <p:pic>
        <p:nvPicPr>
          <p:cNvPr id="5" name="Imagen 4" descr="http://biblioteca.udgvirtual.udg.mx/documentos/Objetos_programacion/Arboles_y_grafos/img/grafo_nodirigido.jpeg"/>
          <p:cNvPicPr/>
          <p:nvPr/>
        </p:nvPicPr>
        <p:blipFill>
          <a:blip r:embed="rId2">
            <a:extLst>
              <a:ext uri="{28A0092B-C50C-407E-A947-70E740481C1C}">
                <a14:useLocalDpi xmlns:a14="http://schemas.microsoft.com/office/drawing/2010/main" val="0"/>
              </a:ext>
            </a:extLst>
          </a:blip>
          <a:srcRect/>
          <a:stretch>
            <a:fillRect/>
          </a:stretch>
        </p:blipFill>
        <p:spPr bwMode="auto">
          <a:xfrm>
            <a:off x="3164276" y="3984098"/>
            <a:ext cx="2734248" cy="2081850"/>
          </a:xfrm>
          <a:prstGeom prst="rect">
            <a:avLst/>
          </a:prstGeom>
          <a:noFill/>
          <a:ln>
            <a:noFill/>
          </a:ln>
        </p:spPr>
      </p:pic>
      <p:pic>
        <p:nvPicPr>
          <p:cNvPr id="6" name="Imagen 5" descr="http://html.rincondelvago.com/000209365.png"/>
          <p:cNvPicPr/>
          <p:nvPr/>
        </p:nvPicPr>
        <p:blipFill>
          <a:blip r:embed="rId3">
            <a:extLst>
              <a:ext uri="{28A0092B-C50C-407E-A947-70E740481C1C}">
                <a14:useLocalDpi xmlns:a14="http://schemas.microsoft.com/office/drawing/2010/main" val="0"/>
              </a:ext>
            </a:extLst>
          </a:blip>
          <a:srcRect/>
          <a:stretch>
            <a:fillRect/>
          </a:stretch>
        </p:blipFill>
        <p:spPr bwMode="auto">
          <a:xfrm>
            <a:off x="6199930" y="3867233"/>
            <a:ext cx="3992907" cy="2237352"/>
          </a:xfrm>
          <a:prstGeom prst="rect">
            <a:avLst/>
          </a:prstGeom>
          <a:noFill/>
          <a:ln>
            <a:noFill/>
          </a:ln>
        </p:spPr>
      </p:pic>
      <p:sp>
        <p:nvSpPr>
          <p:cNvPr id="7" name="CuadroTexto 6"/>
          <p:cNvSpPr txBox="1"/>
          <p:nvPr/>
        </p:nvSpPr>
        <p:spPr>
          <a:xfrm>
            <a:off x="3571924" y="6189955"/>
            <a:ext cx="1918952" cy="369332"/>
          </a:xfrm>
          <a:prstGeom prst="rect">
            <a:avLst/>
          </a:prstGeom>
          <a:noFill/>
        </p:spPr>
        <p:txBody>
          <a:bodyPr wrap="square" rtlCol="0">
            <a:spAutoFit/>
          </a:bodyPr>
          <a:lstStyle/>
          <a:p>
            <a:pPr algn="ctr"/>
            <a:r>
              <a:rPr lang="es-ES" b="1" dirty="0"/>
              <a:t>Grafo 2</a:t>
            </a:r>
            <a:endParaRPr lang="es-CO" dirty="0"/>
          </a:p>
        </p:txBody>
      </p:sp>
      <p:sp>
        <p:nvSpPr>
          <p:cNvPr id="8" name="CuadroTexto 7"/>
          <p:cNvSpPr txBox="1"/>
          <p:nvPr/>
        </p:nvSpPr>
        <p:spPr>
          <a:xfrm>
            <a:off x="7236907" y="6142800"/>
            <a:ext cx="1918952" cy="369332"/>
          </a:xfrm>
          <a:prstGeom prst="rect">
            <a:avLst/>
          </a:prstGeom>
          <a:noFill/>
        </p:spPr>
        <p:txBody>
          <a:bodyPr wrap="square" rtlCol="0">
            <a:spAutoFit/>
          </a:bodyPr>
          <a:lstStyle/>
          <a:p>
            <a:pPr algn="ctr"/>
            <a:r>
              <a:rPr lang="es-ES" b="1" dirty="0"/>
              <a:t>Grafo 3	</a:t>
            </a:r>
            <a:endParaRPr lang="es-CO" dirty="0"/>
          </a:p>
        </p:txBody>
      </p:sp>
    </p:spTree>
    <p:extLst>
      <p:ext uri="{BB962C8B-B14F-4D97-AF65-F5344CB8AC3E}">
        <p14:creationId xmlns:p14="http://schemas.microsoft.com/office/powerpoint/2010/main" val="769707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50954" y="20786"/>
            <a:ext cx="5727850" cy="1200329"/>
          </a:xfrm>
          <a:prstGeom prst="rect">
            <a:avLst/>
          </a:prstGeom>
          <a:noFill/>
        </p:spPr>
        <p:txBody>
          <a:bodyPr wrap="none" lIns="91440" tIns="45720" rIns="91440" bIns="45720">
            <a:spAutoFit/>
          </a:bodyPr>
          <a:lstStyle/>
          <a:p>
            <a:pPr algn="ctr"/>
            <a:r>
              <a:rPr lang="es-ES" sz="7200" b="1" dirty="0">
                <a:ln w="12700" cmpd="sng">
                  <a:solidFill>
                    <a:schemeClr val="accent4"/>
                  </a:solidFill>
                  <a:prstDash val="solid"/>
                </a:ln>
              </a:rPr>
              <a:t>SE CLASIFICAN</a:t>
            </a:r>
            <a:endParaRPr lang="es-ES" sz="7200" b="1" cap="none" spc="0" dirty="0">
              <a:ln w="12700" cmpd="sng">
                <a:solidFill>
                  <a:schemeClr val="accent4"/>
                </a:solidFill>
                <a:prstDash val="solid"/>
              </a:ln>
              <a:effectLst/>
            </a:endParaRPr>
          </a:p>
        </p:txBody>
      </p:sp>
      <p:sp>
        <p:nvSpPr>
          <p:cNvPr id="3" name="CuadroTexto 2"/>
          <p:cNvSpPr txBox="1"/>
          <p:nvPr/>
        </p:nvSpPr>
        <p:spPr>
          <a:xfrm>
            <a:off x="785611" y="1160344"/>
            <a:ext cx="5692462"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Grafos Dirigidos:</a:t>
            </a:r>
          </a:p>
        </p:txBody>
      </p:sp>
      <p:sp>
        <p:nvSpPr>
          <p:cNvPr id="4" name="CuadroTexto 3"/>
          <p:cNvSpPr txBox="1"/>
          <p:nvPr/>
        </p:nvSpPr>
        <p:spPr>
          <a:xfrm>
            <a:off x="785611" y="1983346"/>
            <a:ext cx="10547797" cy="3539430"/>
          </a:xfrm>
          <a:prstGeom prst="rect">
            <a:avLst/>
          </a:prstGeom>
          <a:noFill/>
        </p:spPr>
        <p:txBody>
          <a:bodyPr wrap="square" rtlCol="0">
            <a:spAutoFit/>
          </a:bodyPr>
          <a:lstStyle/>
          <a:p>
            <a:pPr lvl="0"/>
            <a:r>
              <a:rPr lang="es-ES_tradnl" sz="3200" dirty="0"/>
              <a:t>Son los que tienen sus lados orientados, gráficamente se realiza con una flecha indicando hacia dónde va dirigido el lado y los vértices se representan entre ángulos.  El grafo 1 es dirigido y el vértice &lt;1,2&gt; es diferente del vértice &lt;2,1&gt;.</a:t>
            </a:r>
            <a:endParaRPr lang="es-CO" sz="3200" dirty="0"/>
          </a:p>
          <a:p>
            <a:r>
              <a:rPr lang="es-ES_tradnl" sz="3200" dirty="0"/>
              <a:t>Cuando se trata de un grafo dirigido cada vértice de un lado se diferencia de la siguiente forma:</a:t>
            </a:r>
            <a:endParaRPr lang="es-CO" sz="3200" dirty="0"/>
          </a:p>
          <a:p>
            <a:r>
              <a:rPr lang="es-ES_tradnl" sz="3200" dirty="0"/>
              <a:t>&lt;</a:t>
            </a:r>
            <a:r>
              <a:rPr lang="es-ES_tradnl" sz="3200" dirty="0" err="1"/>
              <a:t>V</a:t>
            </a:r>
            <a:r>
              <a:rPr lang="es-ES_tradnl" sz="3200" baseline="-25000" dirty="0" err="1"/>
              <a:t>i</a:t>
            </a:r>
            <a:r>
              <a:rPr lang="es-ES_tradnl" sz="3200" dirty="0" err="1"/>
              <a:t>,V</a:t>
            </a:r>
            <a:r>
              <a:rPr lang="es-ES_tradnl" sz="3200" baseline="-25000" dirty="0" err="1"/>
              <a:t>j</a:t>
            </a:r>
            <a:r>
              <a:rPr lang="es-ES_tradnl" sz="3200" dirty="0"/>
              <a:t>&gt;:  V</a:t>
            </a:r>
            <a:r>
              <a:rPr lang="es-ES_tradnl" sz="3200" baseline="-25000" dirty="0"/>
              <a:t>i</a:t>
            </a:r>
            <a:r>
              <a:rPr lang="es-ES_tradnl" sz="3200" dirty="0"/>
              <a:t>:  cabeza del lado;   </a:t>
            </a:r>
            <a:r>
              <a:rPr lang="es-ES_tradnl" sz="3200" dirty="0" err="1"/>
              <a:t>V</a:t>
            </a:r>
            <a:r>
              <a:rPr lang="es-ES_tradnl" sz="3200" baseline="-25000" dirty="0" err="1"/>
              <a:t>j</a:t>
            </a:r>
            <a:r>
              <a:rPr lang="es-ES_tradnl" sz="3200" dirty="0"/>
              <a:t>:  cola del dado</a:t>
            </a:r>
            <a:endParaRPr lang="es-CO" sz="3200" dirty="0"/>
          </a:p>
        </p:txBody>
      </p:sp>
      <p:pic>
        <p:nvPicPr>
          <p:cNvPr id="5" name="Imagen 4" descr="http://vignette1.wikia.nocookie.net/pert-cpm/images/2/26/6imagen3.gif/revision/latest?cb=20140203023341&amp;path-prefix=es"/>
          <p:cNvPicPr/>
          <p:nvPr/>
        </p:nvPicPr>
        <p:blipFill>
          <a:blip r:embed="rId2">
            <a:extLst>
              <a:ext uri="{28A0092B-C50C-407E-A947-70E740481C1C}">
                <a14:useLocalDpi xmlns:a14="http://schemas.microsoft.com/office/drawing/2010/main" val="0"/>
              </a:ext>
            </a:extLst>
          </a:blip>
          <a:srcRect/>
          <a:stretch>
            <a:fillRect/>
          </a:stretch>
        </p:blipFill>
        <p:spPr bwMode="auto">
          <a:xfrm>
            <a:off x="8578804" y="4468494"/>
            <a:ext cx="3214071" cy="2108563"/>
          </a:xfrm>
          <a:prstGeom prst="rect">
            <a:avLst/>
          </a:prstGeom>
          <a:noFill/>
          <a:ln>
            <a:noFill/>
          </a:ln>
        </p:spPr>
      </p:pic>
      <p:sp>
        <p:nvSpPr>
          <p:cNvPr id="6" name="CuadroTexto 5"/>
          <p:cNvSpPr txBox="1"/>
          <p:nvPr/>
        </p:nvSpPr>
        <p:spPr>
          <a:xfrm>
            <a:off x="10185839" y="6100341"/>
            <a:ext cx="1918952" cy="369332"/>
          </a:xfrm>
          <a:prstGeom prst="rect">
            <a:avLst/>
          </a:prstGeom>
          <a:noFill/>
        </p:spPr>
        <p:txBody>
          <a:bodyPr wrap="square" rtlCol="0">
            <a:spAutoFit/>
          </a:bodyPr>
          <a:lstStyle/>
          <a:p>
            <a:pPr algn="ctr"/>
            <a:r>
              <a:rPr lang="es-ES" b="1" dirty="0"/>
              <a:t>Grafo 1	</a:t>
            </a:r>
            <a:endParaRPr lang="es-CO" dirty="0"/>
          </a:p>
        </p:txBody>
      </p:sp>
    </p:spTree>
    <p:extLst>
      <p:ext uri="{BB962C8B-B14F-4D97-AF65-F5344CB8AC3E}">
        <p14:creationId xmlns:p14="http://schemas.microsoft.com/office/powerpoint/2010/main" val="1798507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438" y="0"/>
            <a:ext cx="11646779" cy="1200329"/>
          </a:xfrm>
          <a:prstGeom prst="rect">
            <a:avLst/>
          </a:prstGeom>
          <a:noFill/>
        </p:spPr>
        <p:txBody>
          <a:bodyPr wrap="none" lIns="91440" tIns="45720" rIns="91440" bIns="45720">
            <a:spAutoFit/>
          </a:bodyPr>
          <a:lstStyle/>
          <a:p>
            <a:pPr algn="ctr"/>
            <a:r>
              <a:rPr lang="es-ES" sz="7200" b="1" dirty="0">
                <a:ln w="12700" cmpd="sng">
                  <a:solidFill>
                    <a:schemeClr val="accent4"/>
                  </a:solidFill>
                  <a:prstDash val="solid"/>
                </a:ln>
              </a:rPr>
              <a:t>Terminología Básica de Grafos</a:t>
            </a:r>
            <a:endParaRPr lang="es-ES" sz="7200" b="1" cap="none" spc="0" dirty="0">
              <a:ln w="12700" cmpd="sng">
                <a:solidFill>
                  <a:schemeClr val="accent4"/>
                </a:solidFill>
                <a:prstDash val="solid"/>
              </a:ln>
              <a:effectLst/>
            </a:endParaRPr>
          </a:p>
        </p:txBody>
      </p:sp>
      <p:sp>
        <p:nvSpPr>
          <p:cNvPr id="3" name="CuadroTexto 2"/>
          <p:cNvSpPr txBox="1"/>
          <p:nvPr/>
        </p:nvSpPr>
        <p:spPr>
          <a:xfrm>
            <a:off x="785611" y="1070191"/>
            <a:ext cx="5692462"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Adyacencia:</a:t>
            </a:r>
          </a:p>
        </p:txBody>
      </p:sp>
      <p:sp>
        <p:nvSpPr>
          <p:cNvPr id="4" name="CuadroTexto 3"/>
          <p:cNvSpPr txBox="1"/>
          <p:nvPr/>
        </p:nvSpPr>
        <p:spPr>
          <a:xfrm>
            <a:off x="785611" y="1777282"/>
            <a:ext cx="9015212" cy="3539430"/>
          </a:xfrm>
          <a:prstGeom prst="rect">
            <a:avLst/>
          </a:prstGeom>
          <a:noFill/>
        </p:spPr>
        <p:txBody>
          <a:bodyPr wrap="square" rtlCol="0">
            <a:spAutoFit/>
          </a:bodyPr>
          <a:lstStyle/>
          <a:p>
            <a:pPr lvl="0"/>
            <a:r>
              <a:rPr lang="es-ES_tradnl" sz="3200" dirty="0"/>
              <a:t>Dos vértices son adyacentes si conforman un lado: por ejemplo en el grafo 1, los vértices 1 y 2 son adyacente, también los son 1 y 3.</a:t>
            </a:r>
            <a:endParaRPr lang="es-CO" sz="3200" dirty="0"/>
          </a:p>
          <a:p>
            <a:pPr lvl="0"/>
            <a:r>
              <a:rPr lang="es-ES_tradnl" sz="3200" dirty="0"/>
              <a:t>La adyacencia en los grafos dirigidos se da de dos formas según la orientación del grafo:</a:t>
            </a:r>
            <a:endParaRPr lang="es-CO" sz="3200" dirty="0"/>
          </a:p>
          <a:p>
            <a:r>
              <a:rPr lang="es-ES_tradnl" sz="3200" dirty="0"/>
              <a:t>&lt;</a:t>
            </a:r>
            <a:r>
              <a:rPr lang="es-ES_tradnl" sz="3200" dirty="0" err="1"/>
              <a:t>V</a:t>
            </a:r>
            <a:r>
              <a:rPr lang="es-ES_tradnl" sz="3200" baseline="-25000" dirty="0" err="1"/>
              <a:t>i</a:t>
            </a:r>
            <a:r>
              <a:rPr lang="es-ES_tradnl" sz="3200" dirty="0" err="1"/>
              <a:t>,V</a:t>
            </a:r>
            <a:r>
              <a:rPr lang="es-ES_tradnl" sz="3200" baseline="-25000" dirty="0" err="1"/>
              <a:t>j</a:t>
            </a:r>
            <a:r>
              <a:rPr lang="es-ES_tradnl" sz="3200" dirty="0"/>
              <a:t>&gt;:  V</a:t>
            </a:r>
            <a:r>
              <a:rPr lang="es-ES_tradnl" sz="3200" baseline="-25000" dirty="0"/>
              <a:t>i </a:t>
            </a:r>
            <a:r>
              <a:rPr lang="es-ES_tradnl" sz="3200" dirty="0"/>
              <a:t>es adyacente hacia </a:t>
            </a:r>
            <a:r>
              <a:rPr lang="es-ES_tradnl" sz="3200" dirty="0" err="1"/>
              <a:t>V</a:t>
            </a:r>
            <a:r>
              <a:rPr lang="es-ES_tradnl" sz="3200" baseline="-25000" dirty="0" err="1"/>
              <a:t>j</a:t>
            </a:r>
            <a:r>
              <a:rPr lang="es-ES_tradnl" sz="3200" baseline="-25000" dirty="0"/>
              <a:t> </a:t>
            </a:r>
            <a:r>
              <a:rPr lang="es-ES_tradnl" sz="3200" dirty="0"/>
              <a:t> y que </a:t>
            </a:r>
            <a:r>
              <a:rPr lang="es-ES_tradnl" sz="3200" dirty="0" err="1"/>
              <a:t>V</a:t>
            </a:r>
            <a:r>
              <a:rPr lang="es-ES_tradnl" sz="3200" baseline="-25000" dirty="0" err="1"/>
              <a:t>j</a:t>
            </a:r>
            <a:r>
              <a:rPr lang="es-ES_tradnl" sz="3200" dirty="0"/>
              <a:t>:  Es adyacente desde V</a:t>
            </a:r>
            <a:r>
              <a:rPr lang="es-ES_tradnl" sz="3200" baseline="-25000" dirty="0"/>
              <a:t>i</a:t>
            </a:r>
            <a:r>
              <a:rPr lang="es-ES_tradnl" sz="3200" dirty="0"/>
              <a:t>.</a:t>
            </a:r>
            <a:endParaRPr lang="es-CO" sz="3200" dirty="0"/>
          </a:p>
        </p:txBody>
      </p:sp>
      <p:pic>
        <p:nvPicPr>
          <p:cNvPr id="5" name="Imagen 4" descr="http://vignette1.wikia.nocookie.net/pert-cpm/images/2/26/6imagen3.gif/revision/latest?cb=20140203023341&amp;path-prefix=es"/>
          <p:cNvPicPr/>
          <p:nvPr/>
        </p:nvPicPr>
        <p:blipFill>
          <a:blip r:embed="rId2">
            <a:extLst>
              <a:ext uri="{28A0092B-C50C-407E-A947-70E740481C1C}">
                <a14:useLocalDpi xmlns:a14="http://schemas.microsoft.com/office/drawing/2010/main" val="0"/>
              </a:ext>
            </a:extLst>
          </a:blip>
          <a:srcRect/>
          <a:stretch>
            <a:fillRect/>
          </a:stretch>
        </p:blipFill>
        <p:spPr bwMode="auto">
          <a:xfrm>
            <a:off x="8578804" y="4468494"/>
            <a:ext cx="3214071" cy="2108563"/>
          </a:xfrm>
          <a:prstGeom prst="rect">
            <a:avLst/>
          </a:prstGeom>
          <a:noFill/>
          <a:ln>
            <a:noFill/>
          </a:ln>
        </p:spPr>
      </p:pic>
      <p:sp>
        <p:nvSpPr>
          <p:cNvPr id="6" name="CuadroTexto 5"/>
          <p:cNvSpPr txBox="1"/>
          <p:nvPr/>
        </p:nvSpPr>
        <p:spPr>
          <a:xfrm>
            <a:off x="10185839" y="6100341"/>
            <a:ext cx="1918952" cy="369332"/>
          </a:xfrm>
          <a:prstGeom prst="rect">
            <a:avLst/>
          </a:prstGeom>
          <a:noFill/>
        </p:spPr>
        <p:txBody>
          <a:bodyPr wrap="square" rtlCol="0">
            <a:spAutoFit/>
          </a:bodyPr>
          <a:lstStyle/>
          <a:p>
            <a:pPr algn="ctr"/>
            <a:r>
              <a:rPr lang="es-ES" b="1" dirty="0"/>
              <a:t>Grafo 1	</a:t>
            </a:r>
            <a:endParaRPr lang="es-CO" dirty="0"/>
          </a:p>
        </p:txBody>
      </p:sp>
      <p:sp>
        <p:nvSpPr>
          <p:cNvPr id="7" name="Flecha abajo 6"/>
          <p:cNvSpPr/>
          <p:nvPr/>
        </p:nvSpPr>
        <p:spPr>
          <a:xfrm>
            <a:off x="8718997" y="4365938"/>
            <a:ext cx="412124" cy="746975"/>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CuadroTexto 7"/>
          <p:cNvSpPr txBox="1"/>
          <p:nvPr/>
        </p:nvSpPr>
        <p:spPr>
          <a:xfrm>
            <a:off x="8873543" y="4018208"/>
            <a:ext cx="2883673" cy="461665"/>
          </a:xfrm>
          <a:prstGeom prst="rect">
            <a:avLst/>
          </a:prstGeom>
          <a:noFill/>
        </p:spPr>
        <p:txBody>
          <a:bodyPr wrap="square" rtlCol="0">
            <a:spAutoFit/>
          </a:bodyPr>
          <a:lstStyle/>
          <a:p>
            <a:r>
              <a:rPr lang="es-CO" sz="2400" b="1" dirty="0">
                <a:solidFill>
                  <a:srgbClr val="002060"/>
                </a:solidFill>
              </a:rPr>
              <a:t>1 es Adyacente a 2</a:t>
            </a:r>
          </a:p>
        </p:txBody>
      </p:sp>
      <p:sp>
        <p:nvSpPr>
          <p:cNvPr id="9" name="Rectángulo 8"/>
          <p:cNvSpPr/>
          <p:nvPr/>
        </p:nvSpPr>
        <p:spPr>
          <a:xfrm>
            <a:off x="8272115" y="6207384"/>
            <a:ext cx="442750" cy="523220"/>
          </a:xfrm>
          <a:prstGeom prst="rect">
            <a:avLst/>
          </a:prstGeom>
        </p:spPr>
        <p:txBody>
          <a:bodyPr wrap="none">
            <a:spAutoFit/>
          </a:bodyPr>
          <a:lstStyle/>
          <a:p>
            <a:r>
              <a:rPr lang="es-ES_tradnl" sz="2800" dirty="0">
                <a:solidFill>
                  <a:schemeClr val="accent6"/>
                </a:solidFill>
              </a:rPr>
              <a:t>V</a:t>
            </a:r>
            <a:r>
              <a:rPr lang="es-ES_tradnl" sz="2800" baseline="-25000" dirty="0">
                <a:solidFill>
                  <a:schemeClr val="accent6"/>
                </a:solidFill>
              </a:rPr>
              <a:t>i</a:t>
            </a:r>
            <a:endParaRPr lang="es-CO" sz="2800" dirty="0">
              <a:solidFill>
                <a:schemeClr val="accent6"/>
              </a:solidFill>
            </a:endParaRPr>
          </a:p>
        </p:txBody>
      </p:sp>
      <p:cxnSp>
        <p:nvCxnSpPr>
          <p:cNvPr id="11" name="Conector recto de flecha 10"/>
          <p:cNvCxnSpPr/>
          <p:nvPr/>
        </p:nvCxnSpPr>
        <p:spPr>
          <a:xfrm flipH="1">
            <a:off x="8415163" y="5640946"/>
            <a:ext cx="303834" cy="644061"/>
          </a:xfrm>
          <a:prstGeom prst="straightConnector1">
            <a:avLst/>
          </a:prstGeom>
          <a:ln w="38100">
            <a:solidFill>
              <a:srgbClr val="FF0000"/>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2" name="Rectángulo 11"/>
          <p:cNvSpPr/>
          <p:nvPr/>
        </p:nvSpPr>
        <p:spPr>
          <a:xfrm>
            <a:off x="11490317" y="4314947"/>
            <a:ext cx="445956" cy="523220"/>
          </a:xfrm>
          <a:prstGeom prst="rect">
            <a:avLst/>
          </a:prstGeom>
        </p:spPr>
        <p:txBody>
          <a:bodyPr wrap="none">
            <a:spAutoFit/>
          </a:bodyPr>
          <a:lstStyle/>
          <a:p>
            <a:r>
              <a:rPr lang="es-ES_tradnl" sz="2800" dirty="0" err="1">
                <a:solidFill>
                  <a:schemeClr val="accent6"/>
                </a:solidFill>
              </a:rPr>
              <a:t>V</a:t>
            </a:r>
            <a:r>
              <a:rPr lang="es-ES_tradnl" sz="2800" baseline="-25000" dirty="0" err="1">
                <a:solidFill>
                  <a:schemeClr val="accent6"/>
                </a:solidFill>
              </a:rPr>
              <a:t>j</a:t>
            </a:r>
            <a:endParaRPr lang="es-CO" sz="2800" dirty="0">
              <a:solidFill>
                <a:schemeClr val="accent6"/>
              </a:solidFill>
            </a:endParaRPr>
          </a:p>
        </p:txBody>
      </p:sp>
      <p:cxnSp>
        <p:nvCxnSpPr>
          <p:cNvPr id="14" name="Conector recto de flecha 13"/>
          <p:cNvCxnSpPr/>
          <p:nvPr/>
        </p:nvCxnSpPr>
        <p:spPr>
          <a:xfrm flipV="1">
            <a:off x="10740980" y="4576557"/>
            <a:ext cx="862885" cy="162868"/>
          </a:xfrm>
          <a:prstGeom prst="straightConnector1">
            <a:avLst/>
          </a:prstGeom>
          <a:ln w="38100">
            <a:solidFill>
              <a:srgbClr val="FF0000"/>
            </a:solidFill>
            <a:prstDash val="dash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95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http://biblioteca.udgvirtual.udg.mx/documentos/Objetos_programacion/Arboles_y_grafos/img/grafo_nodirigido.jpeg"/>
          <p:cNvPicPr/>
          <p:nvPr/>
        </p:nvPicPr>
        <p:blipFill>
          <a:blip r:embed="rId2">
            <a:extLst>
              <a:ext uri="{28A0092B-C50C-407E-A947-70E740481C1C}">
                <a14:useLocalDpi xmlns:a14="http://schemas.microsoft.com/office/drawing/2010/main" val="0"/>
              </a:ext>
            </a:extLst>
          </a:blip>
          <a:srcRect/>
          <a:stretch>
            <a:fillRect/>
          </a:stretch>
        </p:blipFill>
        <p:spPr bwMode="auto">
          <a:xfrm>
            <a:off x="1618811" y="4095353"/>
            <a:ext cx="2734248" cy="2081850"/>
          </a:xfrm>
          <a:prstGeom prst="rect">
            <a:avLst/>
          </a:prstGeom>
          <a:noFill/>
          <a:ln>
            <a:noFill/>
          </a:ln>
        </p:spPr>
      </p:pic>
      <p:sp>
        <p:nvSpPr>
          <p:cNvPr id="3" name="CuadroTexto 2"/>
          <p:cNvSpPr txBox="1"/>
          <p:nvPr/>
        </p:nvSpPr>
        <p:spPr>
          <a:xfrm>
            <a:off x="1897670" y="6177203"/>
            <a:ext cx="1918952" cy="369332"/>
          </a:xfrm>
          <a:prstGeom prst="rect">
            <a:avLst/>
          </a:prstGeom>
          <a:noFill/>
        </p:spPr>
        <p:txBody>
          <a:bodyPr wrap="square" rtlCol="0">
            <a:spAutoFit/>
          </a:bodyPr>
          <a:lstStyle/>
          <a:p>
            <a:pPr algn="ctr"/>
            <a:r>
              <a:rPr lang="es-ES" b="1" dirty="0"/>
              <a:t>Grafo 2</a:t>
            </a:r>
            <a:endParaRPr lang="es-CO" dirty="0"/>
          </a:p>
        </p:txBody>
      </p:sp>
      <p:sp>
        <p:nvSpPr>
          <p:cNvPr id="4" name="CuadroTexto 3"/>
          <p:cNvSpPr txBox="1"/>
          <p:nvPr/>
        </p:nvSpPr>
        <p:spPr>
          <a:xfrm>
            <a:off x="785611" y="452005"/>
            <a:ext cx="5692462"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Adyacencia:</a:t>
            </a:r>
          </a:p>
        </p:txBody>
      </p:sp>
      <p:sp>
        <p:nvSpPr>
          <p:cNvPr id="5" name="CuadroTexto 4"/>
          <p:cNvSpPr txBox="1"/>
          <p:nvPr/>
        </p:nvSpPr>
        <p:spPr>
          <a:xfrm>
            <a:off x="764327" y="1339400"/>
            <a:ext cx="10728977" cy="2554545"/>
          </a:xfrm>
          <a:prstGeom prst="rect">
            <a:avLst/>
          </a:prstGeom>
          <a:noFill/>
        </p:spPr>
        <p:txBody>
          <a:bodyPr wrap="square" rtlCol="0">
            <a:spAutoFit/>
          </a:bodyPr>
          <a:lstStyle/>
          <a:p>
            <a:pPr lvl="0"/>
            <a:r>
              <a:rPr lang="es-ES_tradnl" sz="3200" dirty="0"/>
              <a:t>Dos vértices son adyacentes si conforman un lado: por ejemplo en el grafo 2, los vértices A y B son adyacente, también los son B y A.</a:t>
            </a:r>
            <a:endParaRPr lang="es-CO" sz="3200" dirty="0"/>
          </a:p>
          <a:p>
            <a:pPr lvl="0"/>
            <a:r>
              <a:rPr lang="es-ES_tradnl" sz="3200" dirty="0"/>
              <a:t>La adyacencia en los grafos no dirigidos se da de varias formas dependiendo del vértice de donde nos ubiquemos:</a:t>
            </a:r>
            <a:endParaRPr lang="es-CO" sz="3200" dirty="0"/>
          </a:p>
        </p:txBody>
      </p:sp>
      <p:graphicFrame>
        <p:nvGraphicFramePr>
          <p:cNvPr id="6" name="Tabla 5"/>
          <p:cNvGraphicFramePr>
            <a:graphicFrameLocks noGrp="1"/>
          </p:cNvGraphicFramePr>
          <p:nvPr>
            <p:extLst>
              <p:ext uri="{D42A27DB-BD31-4B8C-83A1-F6EECF244321}">
                <p14:modId xmlns:p14="http://schemas.microsoft.com/office/powerpoint/2010/main" val="1543248644"/>
              </p:ext>
            </p:extLst>
          </p:nvPr>
        </p:nvGraphicFramePr>
        <p:xfrm>
          <a:off x="4811997" y="4273581"/>
          <a:ext cx="1369862" cy="2272956"/>
        </p:xfrm>
        <a:graphic>
          <a:graphicData uri="http://schemas.openxmlformats.org/drawingml/2006/table">
            <a:tbl>
              <a:tblPr firstRow="1" firstCol="1" bandRow="1">
                <a:tableStyleId>{5C22544A-7EE6-4342-B048-85BDC9FD1C3A}</a:tableStyleId>
              </a:tblPr>
              <a:tblGrid>
                <a:gridCol w="1369862">
                  <a:extLst>
                    <a:ext uri="{9D8B030D-6E8A-4147-A177-3AD203B41FA5}">
                      <a16:colId xmlns:a16="http://schemas.microsoft.com/office/drawing/2014/main" val="20000"/>
                    </a:ext>
                  </a:extLst>
                </a:gridCol>
              </a:tblGrid>
              <a:tr h="568239">
                <a:tc>
                  <a:txBody>
                    <a:bodyPr/>
                    <a:lstStyle/>
                    <a:p>
                      <a:pPr algn="ctr">
                        <a:lnSpc>
                          <a:spcPct val="107000"/>
                        </a:lnSpc>
                        <a:spcAft>
                          <a:spcPts val="0"/>
                        </a:spcAft>
                      </a:pPr>
                      <a:r>
                        <a:rPr lang="es-CO" sz="2800" dirty="0">
                          <a:effectLst/>
                        </a:rPr>
                        <a:t>A,B</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68239">
                <a:tc>
                  <a:txBody>
                    <a:bodyPr/>
                    <a:lstStyle/>
                    <a:p>
                      <a:pPr algn="ctr">
                        <a:lnSpc>
                          <a:spcPct val="107000"/>
                        </a:lnSpc>
                        <a:spcAft>
                          <a:spcPts val="0"/>
                        </a:spcAft>
                      </a:pPr>
                      <a:r>
                        <a:rPr lang="es-CO" sz="2800" dirty="0">
                          <a:effectLst/>
                        </a:rPr>
                        <a:t>B,C</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68239">
                <a:tc>
                  <a:txBody>
                    <a:bodyPr/>
                    <a:lstStyle/>
                    <a:p>
                      <a:pPr algn="ctr">
                        <a:lnSpc>
                          <a:spcPct val="107000"/>
                        </a:lnSpc>
                        <a:spcAft>
                          <a:spcPts val="0"/>
                        </a:spcAft>
                      </a:pPr>
                      <a:r>
                        <a:rPr lang="es-CO" sz="2800" dirty="0">
                          <a:effectLst/>
                        </a:rPr>
                        <a:t>D,C</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68239">
                <a:tc>
                  <a:txBody>
                    <a:bodyPr/>
                    <a:lstStyle/>
                    <a:p>
                      <a:pPr algn="ctr">
                        <a:lnSpc>
                          <a:spcPct val="107000"/>
                        </a:lnSpc>
                        <a:spcAft>
                          <a:spcPts val="0"/>
                        </a:spcAft>
                      </a:pPr>
                      <a:r>
                        <a:rPr lang="es-CO" sz="2800" dirty="0">
                          <a:effectLst/>
                        </a:rPr>
                        <a:t>C,A</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graphicFrame>
        <p:nvGraphicFramePr>
          <p:cNvPr id="7" name="Tabla 6"/>
          <p:cNvGraphicFramePr>
            <a:graphicFrameLocks noGrp="1"/>
          </p:cNvGraphicFramePr>
          <p:nvPr>
            <p:extLst>
              <p:ext uri="{D42A27DB-BD31-4B8C-83A1-F6EECF244321}">
                <p14:modId xmlns:p14="http://schemas.microsoft.com/office/powerpoint/2010/main" val="4265987227"/>
              </p:ext>
            </p:extLst>
          </p:nvPr>
        </p:nvGraphicFramePr>
        <p:xfrm>
          <a:off x="6779129" y="4273579"/>
          <a:ext cx="1369862" cy="2272956"/>
        </p:xfrm>
        <a:graphic>
          <a:graphicData uri="http://schemas.openxmlformats.org/drawingml/2006/table">
            <a:tbl>
              <a:tblPr firstRow="1" firstCol="1" bandRow="1">
                <a:tableStyleId>{5C22544A-7EE6-4342-B048-85BDC9FD1C3A}</a:tableStyleId>
              </a:tblPr>
              <a:tblGrid>
                <a:gridCol w="1369862">
                  <a:extLst>
                    <a:ext uri="{9D8B030D-6E8A-4147-A177-3AD203B41FA5}">
                      <a16:colId xmlns:a16="http://schemas.microsoft.com/office/drawing/2014/main" val="20000"/>
                    </a:ext>
                  </a:extLst>
                </a:gridCol>
              </a:tblGrid>
              <a:tr h="568239">
                <a:tc>
                  <a:txBody>
                    <a:bodyPr/>
                    <a:lstStyle/>
                    <a:p>
                      <a:pPr algn="ctr">
                        <a:lnSpc>
                          <a:spcPct val="107000"/>
                        </a:lnSpc>
                        <a:spcAft>
                          <a:spcPts val="0"/>
                        </a:spcAft>
                      </a:pPr>
                      <a:r>
                        <a:rPr lang="es-CO" sz="2800" dirty="0">
                          <a:solidFill>
                            <a:srgbClr val="FF0000"/>
                          </a:solidFill>
                          <a:effectLst/>
                        </a:rPr>
                        <a:t>B,A</a:t>
                      </a:r>
                      <a:endParaRPr lang="es-CO"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68239">
                <a:tc>
                  <a:txBody>
                    <a:bodyPr/>
                    <a:lstStyle/>
                    <a:p>
                      <a:pPr algn="ctr">
                        <a:lnSpc>
                          <a:spcPct val="107000"/>
                        </a:lnSpc>
                        <a:spcAft>
                          <a:spcPts val="0"/>
                        </a:spcAft>
                      </a:pPr>
                      <a:r>
                        <a:rPr lang="es-CO" sz="2800" dirty="0">
                          <a:solidFill>
                            <a:srgbClr val="FF0000"/>
                          </a:solidFill>
                          <a:effectLst/>
                        </a:rPr>
                        <a:t>C,B</a:t>
                      </a:r>
                      <a:endParaRPr lang="es-CO"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68239">
                <a:tc>
                  <a:txBody>
                    <a:bodyPr/>
                    <a:lstStyle/>
                    <a:p>
                      <a:pPr algn="ctr">
                        <a:lnSpc>
                          <a:spcPct val="107000"/>
                        </a:lnSpc>
                        <a:spcAft>
                          <a:spcPts val="0"/>
                        </a:spcAft>
                      </a:pPr>
                      <a:r>
                        <a:rPr lang="es-CO" sz="2800" dirty="0">
                          <a:solidFill>
                            <a:srgbClr val="FF0000"/>
                          </a:solidFill>
                          <a:effectLst/>
                        </a:rPr>
                        <a:t>C,D</a:t>
                      </a:r>
                      <a:endParaRPr lang="es-CO"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68239">
                <a:tc>
                  <a:txBody>
                    <a:bodyPr/>
                    <a:lstStyle/>
                    <a:p>
                      <a:pPr algn="ctr">
                        <a:lnSpc>
                          <a:spcPct val="107000"/>
                        </a:lnSpc>
                        <a:spcAft>
                          <a:spcPts val="0"/>
                        </a:spcAft>
                      </a:pPr>
                      <a:r>
                        <a:rPr lang="es-CO" sz="2800" dirty="0">
                          <a:solidFill>
                            <a:srgbClr val="FF0000"/>
                          </a:solidFill>
                          <a:effectLst/>
                        </a:rPr>
                        <a:t>A,C</a:t>
                      </a:r>
                      <a:endParaRPr lang="es-CO"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50333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85611" y="452005"/>
            <a:ext cx="5692462"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Incidencia:</a:t>
            </a:r>
          </a:p>
        </p:txBody>
      </p:sp>
      <p:sp>
        <p:nvSpPr>
          <p:cNvPr id="3" name="CuadroTexto 2"/>
          <p:cNvSpPr txBox="1"/>
          <p:nvPr/>
        </p:nvSpPr>
        <p:spPr>
          <a:xfrm>
            <a:off x="764327" y="1339400"/>
            <a:ext cx="10728977" cy="584775"/>
          </a:xfrm>
          <a:prstGeom prst="rect">
            <a:avLst/>
          </a:prstGeom>
          <a:noFill/>
        </p:spPr>
        <p:txBody>
          <a:bodyPr wrap="square" rtlCol="0">
            <a:spAutoFit/>
          </a:bodyPr>
          <a:lstStyle/>
          <a:p>
            <a:pPr lvl="0"/>
            <a:r>
              <a:rPr lang="es-ES_tradnl" sz="3200" dirty="0"/>
              <a:t>El lado que forman dos vértices es incidente sobre ellos.</a:t>
            </a:r>
            <a:endParaRPr lang="es-CO" sz="3200" dirty="0"/>
          </a:p>
        </p:txBody>
      </p:sp>
      <p:sp>
        <p:nvSpPr>
          <p:cNvPr id="4" name="Elipse 3"/>
          <p:cNvSpPr/>
          <p:nvPr/>
        </p:nvSpPr>
        <p:spPr>
          <a:xfrm>
            <a:off x="914400" y="2461846"/>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5" name="Elipse 4"/>
          <p:cNvSpPr/>
          <p:nvPr/>
        </p:nvSpPr>
        <p:spPr>
          <a:xfrm>
            <a:off x="2768991" y="2461846"/>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6" name="Elipse 5"/>
          <p:cNvSpPr/>
          <p:nvPr/>
        </p:nvSpPr>
        <p:spPr>
          <a:xfrm>
            <a:off x="914400" y="3908473"/>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7" name="Elipse 6"/>
          <p:cNvSpPr/>
          <p:nvPr/>
        </p:nvSpPr>
        <p:spPr>
          <a:xfrm>
            <a:off x="2768991" y="3908473"/>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cxnSp>
        <p:nvCxnSpPr>
          <p:cNvPr id="9" name="Conector recto 8"/>
          <p:cNvCxnSpPr>
            <a:stCxn id="4" idx="6"/>
            <a:endCxn id="5" idx="2"/>
          </p:cNvCxnSpPr>
          <p:nvPr/>
        </p:nvCxnSpPr>
        <p:spPr>
          <a:xfrm>
            <a:off x="1575582" y="2799471"/>
            <a:ext cx="119340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ector recto 10"/>
          <p:cNvCxnSpPr>
            <a:stCxn id="5" idx="4"/>
            <a:endCxn id="7" idx="0"/>
          </p:cNvCxnSpPr>
          <p:nvPr/>
        </p:nvCxnSpPr>
        <p:spPr>
          <a:xfrm>
            <a:off x="3099582" y="3137095"/>
            <a:ext cx="0" cy="7713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ector recto 12"/>
          <p:cNvCxnSpPr>
            <a:stCxn id="7" idx="2"/>
            <a:endCxn id="6" idx="6"/>
          </p:cNvCxnSpPr>
          <p:nvPr/>
        </p:nvCxnSpPr>
        <p:spPr>
          <a:xfrm flipH="1">
            <a:off x="1575582" y="4246098"/>
            <a:ext cx="119340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ector recto 14"/>
          <p:cNvCxnSpPr>
            <a:stCxn id="4" idx="4"/>
            <a:endCxn id="6" idx="0"/>
          </p:cNvCxnSpPr>
          <p:nvPr/>
        </p:nvCxnSpPr>
        <p:spPr>
          <a:xfrm>
            <a:off x="1244991" y="3137095"/>
            <a:ext cx="0" cy="77137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Conector recto 19"/>
          <p:cNvCxnSpPr>
            <a:stCxn id="6" idx="7"/>
            <a:endCxn id="5" idx="3"/>
          </p:cNvCxnSpPr>
          <p:nvPr/>
        </p:nvCxnSpPr>
        <p:spPr>
          <a:xfrm flipV="1">
            <a:off x="1478754" y="3038207"/>
            <a:ext cx="1387065" cy="969154"/>
          </a:xfrm>
          <a:prstGeom prst="line">
            <a:avLst/>
          </a:prstGeom>
        </p:spPr>
        <p:style>
          <a:lnRef idx="1">
            <a:schemeClr val="accent1"/>
          </a:lnRef>
          <a:fillRef idx="0">
            <a:schemeClr val="accent1"/>
          </a:fillRef>
          <a:effectRef idx="0">
            <a:schemeClr val="accent1"/>
          </a:effectRef>
          <a:fontRef idx="minor">
            <a:schemeClr val="tx1"/>
          </a:fontRef>
        </p:style>
      </p:cxnSp>
      <p:sp>
        <p:nvSpPr>
          <p:cNvPr id="21" name="CuadroTexto 20"/>
          <p:cNvSpPr txBox="1"/>
          <p:nvPr/>
        </p:nvSpPr>
        <p:spPr>
          <a:xfrm>
            <a:off x="2003473" y="2414286"/>
            <a:ext cx="337625" cy="369332"/>
          </a:xfrm>
          <a:prstGeom prst="rect">
            <a:avLst/>
          </a:prstGeom>
          <a:noFill/>
          <a:ln>
            <a:solidFill>
              <a:schemeClr val="bg1"/>
            </a:solidFill>
          </a:ln>
        </p:spPr>
        <p:txBody>
          <a:bodyPr wrap="square" rtlCol="0">
            <a:spAutoFit/>
          </a:bodyPr>
          <a:lstStyle/>
          <a:p>
            <a:r>
              <a:rPr lang="es-CO" dirty="0">
                <a:solidFill>
                  <a:srgbClr val="FF0000"/>
                </a:solidFill>
              </a:rPr>
              <a:t>1</a:t>
            </a:r>
          </a:p>
        </p:txBody>
      </p:sp>
      <p:sp>
        <p:nvSpPr>
          <p:cNvPr id="22" name="CuadroTexto 21"/>
          <p:cNvSpPr txBox="1"/>
          <p:nvPr/>
        </p:nvSpPr>
        <p:spPr>
          <a:xfrm>
            <a:off x="3164533" y="3338118"/>
            <a:ext cx="337625" cy="369332"/>
          </a:xfrm>
          <a:prstGeom prst="rect">
            <a:avLst/>
          </a:prstGeom>
          <a:noFill/>
          <a:ln>
            <a:solidFill>
              <a:schemeClr val="bg1"/>
            </a:solidFill>
          </a:ln>
        </p:spPr>
        <p:txBody>
          <a:bodyPr wrap="square" rtlCol="0">
            <a:spAutoFit/>
          </a:bodyPr>
          <a:lstStyle/>
          <a:p>
            <a:r>
              <a:rPr lang="es-CO" dirty="0">
                <a:solidFill>
                  <a:srgbClr val="FF0000"/>
                </a:solidFill>
              </a:rPr>
              <a:t>2</a:t>
            </a:r>
          </a:p>
        </p:txBody>
      </p:sp>
      <p:sp>
        <p:nvSpPr>
          <p:cNvPr id="23" name="CuadroTexto 22"/>
          <p:cNvSpPr txBox="1"/>
          <p:nvPr/>
        </p:nvSpPr>
        <p:spPr>
          <a:xfrm>
            <a:off x="2003473" y="4277486"/>
            <a:ext cx="337625" cy="369332"/>
          </a:xfrm>
          <a:prstGeom prst="rect">
            <a:avLst/>
          </a:prstGeom>
          <a:noFill/>
          <a:ln>
            <a:solidFill>
              <a:schemeClr val="bg1"/>
            </a:solidFill>
          </a:ln>
        </p:spPr>
        <p:txBody>
          <a:bodyPr wrap="square" rtlCol="0">
            <a:spAutoFit/>
          </a:bodyPr>
          <a:lstStyle/>
          <a:p>
            <a:r>
              <a:rPr lang="es-CO" dirty="0">
                <a:solidFill>
                  <a:srgbClr val="FF0000"/>
                </a:solidFill>
              </a:rPr>
              <a:t>3</a:t>
            </a:r>
          </a:p>
        </p:txBody>
      </p:sp>
      <p:sp>
        <p:nvSpPr>
          <p:cNvPr id="24" name="CuadroTexto 23"/>
          <p:cNvSpPr txBox="1"/>
          <p:nvPr/>
        </p:nvSpPr>
        <p:spPr>
          <a:xfrm>
            <a:off x="1955994" y="3163031"/>
            <a:ext cx="337625" cy="369332"/>
          </a:xfrm>
          <a:prstGeom prst="rect">
            <a:avLst/>
          </a:prstGeom>
          <a:noFill/>
          <a:ln>
            <a:solidFill>
              <a:schemeClr val="bg1"/>
            </a:solidFill>
          </a:ln>
        </p:spPr>
        <p:txBody>
          <a:bodyPr wrap="square" rtlCol="0">
            <a:spAutoFit/>
          </a:bodyPr>
          <a:lstStyle/>
          <a:p>
            <a:r>
              <a:rPr lang="es-CO" dirty="0">
                <a:solidFill>
                  <a:srgbClr val="FF0000"/>
                </a:solidFill>
              </a:rPr>
              <a:t>4</a:t>
            </a:r>
          </a:p>
        </p:txBody>
      </p:sp>
      <p:sp>
        <p:nvSpPr>
          <p:cNvPr id="25" name="CuadroTexto 24"/>
          <p:cNvSpPr txBox="1"/>
          <p:nvPr/>
        </p:nvSpPr>
        <p:spPr>
          <a:xfrm>
            <a:off x="842416" y="3308689"/>
            <a:ext cx="337625" cy="369332"/>
          </a:xfrm>
          <a:prstGeom prst="rect">
            <a:avLst/>
          </a:prstGeom>
          <a:noFill/>
          <a:ln>
            <a:solidFill>
              <a:schemeClr val="bg1"/>
            </a:solidFill>
          </a:ln>
        </p:spPr>
        <p:txBody>
          <a:bodyPr wrap="square" rtlCol="0">
            <a:spAutoFit/>
          </a:bodyPr>
          <a:lstStyle/>
          <a:p>
            <a:r>
              <a:rPr lang="es-CO" dirty="0">
                <a:solidFill>
                  <a:srgbClr val="FF0000"/>
                </a:solidFill>
              </a:rPr>
              <a:t>5</a:t>
            </a:r>
          </a:p>
        </p:txBody>
      </p:sp>
      <p:sp>
        <p:nvSpPr>
          <p:cNvPr id="26" name="Elipse 25"/>
          <p:cNvSpPr/>
          <p:nvPr/>
        </p:nvSpPr>
        <p:spPr>
          <a:xfrm>
            <a:off x="7242517" y="2459498"/>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27" name="Elipse 26"/>
          <p:cNvSpPr/>
          <p:nvPr/>
        </p:nvSpPr>
        <p:spPr>
          <a:xfrm>
            <a:off x="9097108" y="2459498"/>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28" name="Elipse 27"/>
          <p:cNvSpPr/>
          <p:nvPr/>
        </p:nvSpPr>
        <p:spPr>
          <a:xfrm>
            <a:off x="7242517" y="3906125"/>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sp>
        <p:nvSpPr>
          <p:cNvPr id="29" name="Elipse 28"/>
          <p:cNvSpPr/>
          <p:nvPr/>
        </p:nvSpPr>
        <p:spPr>
          <a:xfrm>
            <a:off x="9097108" y="3906125"/>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cxnSp>
        <p:nvCxnSpPr>
          <p:cNvPr id="30" name="Conector recto 29"/>
          <p:cNvCxnSpPr>
            <a:stCxn id="26" idx="6"/>
            <a:endCxn id="27" idx="2"/>
          </p:cNvCxnSpPr>
          <p:nvPr/>
        </p:nvCxnSpPr>
        <p:spPr>
          <a:xfrm>
            <a:off x="7903699" y="2797123"/>
            <a:ext cx="1193409" cy="0"/>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Conector recto 30"/>
          <p:cNvCxnSpPr>
            <a:stCxn id="27" idx="4"/>
            <a:endCxn id="29" idx="0"/>
          </p:cNvCxnSpPr>
          <p:nvPr/>
        </p:nvCxnSpPr>
        <p:spPr>
          <a:xfrm>
            <a:off x="9427699" y="3134747"/>
            <a:ext cx="0" cy="771378"/>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Conector recto 31"/>
          <p:cNvCxnSpPr>
            <a:stCxn id="29" idx="2"/>
            <a:endCxn id="28" idx="6"/>
          </p:cNvCxnSpPr>
          <p:nvPr/>
        </p:nvCxnSpPr>
        <p:spPr>
          <a:xfrm flipH="1">
            <a:off x="7903699" y="4243750"/>
            <a:ext cx="1193409" cy="0"/>
          </a:xfrm>
          <a:prstGeom prst="line">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Conector recto 32"/>
          <p:cNvCxnSpPr>
            <a:stCxn id="26" idx="4"/>
            <a:endCxn id="28" idx="0"/>
          </p:cNvCxnSpPr>
          <p:nvPr/>
        </p:nvCxnSpPr>
        <p:spPr>
          <a:xfrm>
            <a:off x="7573108" y="3134747"/>
            <a:ext cx="0" cy="771378"/>
          </a:xfrm>
          <a:prstGeom prst="line">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5" name="CuadroTexto 34"/>
          <p:cNvSpPr txBox="1"/>
          <p:nvPr/>
        </p:nvSpPr>
        <p:spPr>
          <a:xfrm>
            <a:off x="8331590" y="2411938"/>
            <a:ext cx="337625" cy="369332"/>
          </a:xfrm>
          <a:prstGeom prst="rect">
            <a:avLst/>
          </a:prstGeom>
          <a:noFill/>
          <a:ln>
            <a:solidFill>
              <a:schemeClr val="bg1"/>
            </a:solidFill>
          </a:ln>
        </p:spPr>
        <p:txBody>
          <a:bodyPr wrap="square" rtlCol="0">
            <a:spAutoFit/>
          </a:bodyPr>
          <a:lstStyle/>
          <a:p>
            <a:r>
              <a:rPr lang="es-CO" dirty="0">
                <a:solidFill>
                  <a:srgbClr val="FF0000"/>
                </a:solidFill>
              </a:rPr>
              <a:t>1</a:t>
            </a:r>
          </a:p>
        </p:txBody>
      </p:sp>
      <p:sp>
        <p:nvSpPr>
          <p:cNvPr id="36" name="CuadroTexto 35"/>
          <p:cNvSpPr txBox="1"/>
          <p:nvPr/>
        </p:nvSpPr>
        <p:spPr>
          <a:xfrm>
            <a:off x="9492650" y="3335770"/>
            <a:ext cx="337625" cy="369332"/>
          </a:xfrm>
          <a:prstGeom prst="rect">
            <a:avLst/>
          </a:prstGeom>
          <a:noFill/>
          <a:ln>
            <a:solidFill>
              <a:schemeClr val="bg1"/>
            </a:solidFill>
          </a:ln>
        </p:spPr>
        <p:txBody>
          <a:bodyPr wrap="square" rtlCol="0">
            <a:spAutoFit/>
          </a:bodyPr>
          <a:lstStyle/>
          <a:p>
            <a:r>
              <a:rPr lang="es-CO" dirty="0">
                <a:solidFill>
                  <a:srgbClr val="FF0000"/>
                </a:solidFill>
              </a:rPr>
              <a:t>2</a:t>
            </a:r>
          </a:p>
        </p:txBody>
      </p:sp>
      <p:sp>
        <p:nvSpPr>
          <p:cNvPr id="37" name="CuadroTexto 36"/>
          <p:cNvSpPr txBox="1"/>
          <p:nvPr/>
        </p:nvSpPr>
        <p:spPr>
          <a:xfrm>
            <a:off x="8331590" y="4275138"/>
            <a:ext cx="337625" cy="369332"/>
          </a:xfrm>
          <a:prstGeom prst="rect">
            <a:avLst/>
          </a:prstGeom>
          <a:noFill/>
          <a:ln>
            <a:solidFill>
              <a:schemeClr val="bg1"/>
            </a:solidFill>
          </a:ln>
        </p:spPr>
        <p:txBody>
          <a:bodyPr wrap="square" rtlCol="0">
            <a:spAutoFit/>
          </a:bodyPr>
          <a:lstStyle/>
          <a:p>
            <a:r>
              <a:rPr lang="es-CO" dirty="0">
                <a:solidFill>
                  <a:srgbClr val="FF0000"/>
                </a:solidFill>
              </a:rPr>
              <a:t>4</a:t>
            </a:r>
          </a:p>
        </p:txBody>
      </p:sp>
      <p:sp>
        <p:nvSpPr>
          <p:cNvPr id="38" name="CuadroTexto 37"/>
          <p:cNvSpPr txBox="1"/>
          <p:nvPr/>
        </p:nvSpPr>
        <p:spPr>
          <a:xfrm>
            <a:off x="8284111" y="3160683"/>
            <a:ext cx="337625" cy="369332"/>
          </a:xfrm>
          <a:prstGeom prst="rect">
            <a:avLst/>
          </a:prstGeom>
          <a:noFill/>
          <a:ln>
            <a:solidFill>
              <a:schemeClr val="bg1"/>
            </a:solidFill>
          </a:ln>
        </p:spPr>
        <p:txBody>
          <a:bodyPr wrap="square" rtlCol="0">
            <a:spAutoFit/>
          </a:bodyPr>
          <a:lstStyle/>
          <a:p>
            <a:r>
              <a:rPr lang="es-CO" dirty="0">
                <a:solidFill>
                  <a:srgbClr val="FF0000"/>
                </a:solidFill>
              </a:rPr>
              <a:t>3</a:t>
            </a:r>
          </a:p>
        </p:txBody>
      </p:sp>
      <p:sp>
        <p:nvSpPr>
          <p:cNvPr id="39" name="CuadroTexto 38"/>
          <p:cNvSpPr txBox="1"/>
          <p:nvPr/>
        </p:nvSpPr>
        <p:spPr>
          <a:xfrm>
            <a:off x="7170533" y="3306341"/>
            <a:ext cx="337625" cy="369332"/>
          </a:xfrm>
          <a:prstGeom prst="rect">
            <a:avLst/>
          </a:prstGeom>
          <a:noFill/>
          <a:ln>
            <a:solidFill>
              <a:schemeClr val="bg1"/>
            </a:solidFill>
          </a:ln>
        </p:spPr>
        <p:txBody>
          <a:bodyPr wrap="square" rtlCol="0">
            <a:spAutoFit/>
          </a:bodyPr>
          <a:lstStyle/>
          <a:p>
            <a:r>
              <a:rPr lang="es-CO" dirty="0">
                <a:solidFill>
                  <a:srgbClr val="FF0000"/>
                </a:solidFill>
              </a:rPr>
              <a:t>5</a:t>
            </a:r>
          </a:p>
        </p:txBody>
      </p:sp>
      <p:cxnSp>
        <p:nvCxnSpPr>
          <p:cNvPr id="43" name="Conector recto de flecha 42"/>
          <p:cNvCxnSpPr>
            <a:stCxn id="26" idx="5"/>
            <a:endCxn id="29" idx="1"/>
          </p:cNvCxnSpPr>
          <p:nvPr/>
        </p:nvCxnSpPr>
        <p:spPr>
          <a:xfrm>
            <a:off x="7806871" y="3035859"/>
            <a:ext cx="1387065" cy="9691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CuadroTexto 43"/>
          <p:cNvSpPr txBox="1"/>
          <p:nvPr/>
        </p:nvSpPr>
        <p:spPr>
          <a:xfrm>
            <a:off x="7242517" y="4811826"/>
            <a:ext cx="2883673" cy="461665"/>
          </a:xfrm>
          <a:prstGeom prst="rect">
            <a:avLst/>
          </a:prstGeom>
          <a:noFill/>
        </p:spPr>
        <p:txBody>
          <a:bodyPr wrap="square" rtlCol="0">
            <a:spAutoFit/>
          </a:bodyPr>
          <a:lstStyle/>
          <a:p>
            <a:r>
              <a:rPr lang="es-CO" sz="2400" b="1" dirty="0">
                <a:solidFill>
                  <a:srgbClr val="002060"/>
                </a:solidFill>
              </a:rPr>
              <a:t>A, Incidente en 1</a:t>
            </a:r>
          </a:p>
        </p:txBody>
      </p:sp>
      <p:sp>
        <p:nvSpPr>
          <p:cNvPr id="45" name="CuadroTexto 44"/>
          <p:cNvSpPr txBox="1"/>
          <p:nvPr/>
        </p:nvSpPr>
        <p:spPr>
          <a:xfrm>
            <a:off x="7225407" y="5379901"/>
            <a:ext cx="2883673" cy="461665"/>
          </a:xfrm>
          <a:prstGeom prst="rect">
            <a:avLst/>
          </a:prstGeom>
          <a:noFill/>
        </p:spPr>
        <p:txBody>
          <a:bodyPr wrap="square" rtlCol="0">
            <a:spAutoFit/>
          </a:bodyPr>
          <a:lstStyle/>
          <a:p>
            <a:r>
              <a:rPr lang="es-CO" sz="2400" b="1" dirty="0">
                <a:solidFill>
                  <a:srgbClr val="002060"/>
                </a:solidFill>
              </a:rPr>
              <a:t>C, Incidente en 2</a:t>
            </a:r>
          </a:p>
        </p:txBody>
      </p:sp>
      <p:sp>
        <p:nvSpPr>
          <p:cNvPr id="46" name="CuadroTexto 45"/>
          <p:cNvSpPr txBox="1"/>
          <p:nvPr/>
        </p:nvSpPr>
        <p:spPr>
          <a:xfrm>
            <a:off x="931510" y="4853229"/>
            <a:ext cx="2883673" cy="461665"/>
          </a:xfrm>
          <a:prstGeom prst="rect">
            <a:avLst/>
          </a:prstGeom>
          <a:noFill/>
        </p:spPr>
        <p:txBody>
          <a:bodyPr wrap="square" rtlCol="0">
            <a:spAutoFit/>
          </a:bodyPr>
          <a:lstStyle/>
          <a:p>
            <a:r>
              <a:rPr lang="es-CO" sz="2400" b="1" dirty="0">
                <a:solidFill>
                  <a:schemeClr val="accent6"/>
                </a:solidFill>
              </a:rPr>
              <a:t>A, Incidente en 5</a:t>
            </a:r>
          </a:p>
        </p:txBody>
      </p:sp>
      <p:sp>
        <p:nvSpPr>
          <p:cNvPr id="47" name="CuadroTexto 46"/>
          <p:cNvSpPr txBox="1"/>
          <p:nvPr/>
        </p:nvSpPr>
        <p:spPr>
          <a:xfrm>
            <a:off x="914400" y="5421304"/>
            <a:ext cx="2883673" cy="461665"/>
          </a:xfrm>
          <a:prstGeom prst="rect">
            <a:avLst/>
          </a:prstGeom>
          <a:noFill/>
        </p:spPr>
        <p:txBody>
          <a:bodyPr wrap="square" rtlCol="0">
            <a:spAutoFit/>
          </a:bodyPr>
          <a:lstStyle/>
          <a:p>
            <a:r>
              <a:rPr lang="es-CO" sz="2400" b="1" dirty="0">
                <a:solidFill>
                  <a:schemeClr val="accent6"/>
                </a:solidFill>
              </a:rPr>
              <a:t>D, Incidente en 2</a:t>
            </a:r>
          </a:p>
        </p:txBody>
      </p:sp>
    </p:spTree>
    <p:extLst>
      <p:ext uri="{BB962C8B-B14F-4D97-AF65-F5344CB8AC3E}">
        <p14:creationId xmlns:p14="http://schemas.microsoft.com/office/powerpoint/2010/main" val="2609315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85610" y="452005"/>
            <a:ext cx="9385331"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Grado sobre grafos no Dirigidos:</a:t>
            </a:r>
          </a:p>
        </p:txBody>
      </p:sp>
      <p:sp>
        <p:nvSpPr>
          <p:cNvPr id="3" name="CuadroTexto 2"/>
          <p:cNvSpPr txBox="1"/>
          <p:nvPr/>
        </p:nvSpPr>
        <p:spPr>
          <a:xfrm>
            <a:off x="764327" y="1339400"/>
            <a:ext cx="10728977" cy="584775"/>
          </a:xfrm>
          <a:prstGeom prst="rect">
            <a:avLst/>
          </a:prstGeom>
          <a:noFill/>
        </p:spPr>
        <p:txBody>
          <a:bodyPr wrap="square" rtlCol="0">
            <a:spAutoFit/>
          </a:bodyPr>
          <a:lstStyle/>
          <a:p>
            <a:pPr lvl="0"/>
            <a:r>
              <a:rPr lang="es-ES_tradnl" sz="3200" dirty="0"/>
              <a:t>Grado de un vértice: Es el número de lados incidentes sobre él.</a:t>
            </a:r>
            <a:endParaRPr lang="es-CO" sz="3200" dirty="0"/>
          </a:p>
        </p:txBody>
      </p:sp>
      <p:sp>
        <p:nvSpPr>
          <p:cNvPr id="4" name="Elipse 3"/>
          <p:cNvSpPr/>
          <p:nvPr/>
        </p:nvSpPr>
        <p:spPr>
          <a:xfrm>
            <a:off x="7336305" y="241149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A</a:t>
            </a:r>
          </a:p>
        </p:txBody>
      </p:sp>
      <p:sp>
        <p:nvSpPr>
          <p:cNvPr id="5" name="Elipse 4"/>
          <p:cNvSpPr/>
          <p:nvPr/>
        </p:nvSpPr>
        <p:spPr>
          <a:xfrm>
            <a:off x="9509759" y="2409887"/>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B</a:t>
            </a:r>
          </a:p>
        </p:txBody>
      </p:sp>
      <p:sp>
        <p:nvSpPr>
          <p:cNvPr id="6" name="Elipse 5"/>
          <p:cNvSpPr/>
          <p:nvPr/>
        </p:nvSpPr>
        <p:spPr>
          <a:xfrm>
            <a:off x="7005714" y="3908473"/>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C</a:t>
            </a:r>
          </a:p>
        </p:txBody>
      </p:sp>
      <p:sp>
        <p:nvSpPr>
          <p:cNvPr id="7" name="Elipse 6"/>
          <p:cNvSpPr/>
          <p:nvPr/>
        </p:nvSpPr>
        <p:spPr>
          <a:xfrm>
            <a:off x="8860305" y="3908473"/>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D</a:t>
            </a:r>
          </a:p>
        </p:txBody>
      </p:sp>
      <p:cxnSp>
        <p:nvCxnSpPr>
          <p:cNvPr id="8" name="Conector recto 7"/>
          <p:cNvCxnSpPr>
            <a:stCxn id="4" idx="6"/>
            <a:endCxn id="5" idx="2"/>
          </p:cNvCxnSpPr>
          <p:nvPr/>
        </p:nvCxnSpPr>
        <p:spPr>
          <a:xfrm flipV="1">
            <a:off x="7997487" y="2747512"/>
            <a:ext cx="1512272" cy="16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ector recto 9"/>
          <p:cNvCxnSpPr>
            <a:stCxn id="7" idx="2"/>
            <a:endCxn id="6" idx="6"/>
          </p:cNvCxnSpPr>
          <p:nvPr/>
        </p:nvCxnSpPr>
        <p:spPr>
          <a:xfrm flipH="1">
            <a:off x="7666896" y="4246098"/>
            <a:ext cx="119340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ector recto 10"/>
          <p:cNvCxnSpPr>
            <a:stCxn id="4" idx="4"/>
            <a:endCxn id="6" idx="0"/>
          </p:cNvCxnSpPr>
          <p:nvPr/>
        </p:nvCxnSpPr>
        <p:spPr>
          <a:xfrm flipH="1">
            <a:off x="7336305" y="3086741"/>
            <a:ext cx="330591" cy="8217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Conector recto 26"/>
          <p:cNvCxnSpPr>
            <a:stCxn id="4" idx="5"/>
            <a:endCxn id="7" idx="1"/>
          </p:cNvCxnSpPr>
          <p:nvPr/>
        </p:nvCxnSpPr>
        <p:spPr>
          <a:xfrm>
            <a:off x="7900659" y="2987853"/>
            <a:ext cx="1056474" cy="10195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Conector recto 28"/>
          <p:cNvCxnSpPr>
            <a:stCxn id="5" idx="4"/>
            <a:endCxn id="7" idx="7"/>
          </p:cNvCxnSpPr>
          <p:nvPr/>
        </p:nvCxnSpPr>
        <p:spPr>
          <a:xfrm flipH="1">
            <a:off x="9424659" y="3085136"/>
            <a:ext cx="415691" cy="922225"/>
          </a:xfrm>
          <a:prstGeom prst="line">
            <a:avLst/>
          </a:prstGeom>
        </p:spPr>
        <p:style>
          <a:lnRef idx="1">
            <a:schemeClr val="accent1"/>
          </a:lnRef>
          <a:fillRef idx="0">
            <a:schemeClr val="accent1"/>
          </a:fillRef>
          <a:effectRef idx="0">
            <a:schemeClr val="accent1"/>
          </a:effectRef>
          <a:fontRef idx="minor">
            <a:schemeClr val="tx1"/>
          </a:fontRef>
        </p:style>
      </p:cxnSp>
      <p:sp>
        <p:nvSpPr>
          <p:cNvPr id="30" name="Elipse 29"/>
          <p:cNvSpPr/>
          <p:nvPr/>
        </p:nvSpPr>
        <p:spPr>
          <a:xfrm>
            <a:off x="5798224" y="4975273"/>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E</a:t>
            </a:r>
          </a:p>
        </p:txBody>
      </p:sp>
      <p:cxnSp>
        <p:nvCxnSpPr>
          <p:cNvPr id="34" name="Conector recto 33"/>
          <p:cNvCxnSpPr>
            <a:stCxn id="6" idx="3"/>
            <a:endCxn id="30" idx="7"/>
          </p:cNvCxnSpPr>
          <p:nvPr/>
        </p:nvCxnSpPr>
        <p:spPr>
          <a:xfrm flipH="1">
            <a:off x="6362578" y="4484834"/>
            <a:ext cx="739964" cy="589327"/>
          </a:xfrm>
          <a:prstGeom prst="line">
            <a:avLst/>
          </a:prstGeom>
        </p:spPr>
        <p:style>
          <a:lnRef idx="1">
            <a:schemeClr val="accent1"/>
          </a:lnRef>
          <a:fillRef idx="0">
            <a:schemeClr val="accent1"/>
          </a:fillRef>
          <a:effectRef idx="0">
            <a:schemeClr val="accent1"/>
          </a:effectRef>
          <a:fontRef idx="minor">
            <a:schemeClr val="tx1"/>
          </a:fontRef>
        </p:style>
      </p:cxnSp>
      <p:sp>
        <p:nvSpPr>
          <p:cNvPr id="15" name="CuadroTexto 14">
            <a:extLst>
              <a:ext uri="{FF2B5EF4-FFF2-40B4-BE49-F238E27FC236}">
                <a16:creationId xmlns:a16="http://schemas.microsoft.com/office/drawing/2014/main" id="{ECBAC6E1-1F40-4E44-A183-4F3C6C2A1C37}"/>
              </a:ext>
            </a:extLst>
          </p:cNvPr>
          <p:cNvSpPr txBox="1"/>
          <p:nvPr/>
        </p:nvSpPr>
        <p:spPr>
          <a:xfrm>
            <a:off x="731511" y="2949527"/>
            <a:ext cx="4304315" cy="2554545"/>
          </a:xfrm>
          <a:prstGeom prst="rect">
            <a:avLst/>
          </a:prstGeom>
          <a:noFill/>
        </p:spPr>
        <p:txBody>
          <a:bodyPr wrap="square" rtlCol="0">
            <a:spAutoFit/>
          </a:bodyPr>
          <a:lstStyle/>
          <a:p>
            <a:pPr lvl="0"/>
            <a:r>
              <a:rPr lang="es-ES_tradnl" sz="3200" dirty="0"/>
              <a:t>A  ES GRADO 3</a:t>
            </a:r>
          </a:p>
          <a:p>
            <a:pPr lvl="0"/>
            <a:r>
              <a:rPr lang="es-ES_tradnl" sz="3200" dirty="0"/>
              <a:t>B  ES GRADO 2</a:t>
            </a:r>
          </a:p>
          <a:p>
            <a:pPr lvl="0"/>
            <a:r>
              <a:rPr lang="es-ES_tradnl" sz="3200" dirty="0"/>
              <a:t>C  ES GRADO 2</a:t>
            </a:r>
          </a:p>
          <a:p>
            <a:pPr lvl="0"/>
            <a:r>
              <a:rPr lang="es-ES" sz="3200" dirty="0"/>
              <a:t>D  ES GRADO 3</a:t>
            </a:r>
          </a:p>
          <a:p>
            <a:pPr lvl="0"/>
            <a:r>
              <a:rPr lang="es-ES" sz="3200" dirty="0"/>
              <a:t>E  ES GRADO 1</a:t>
            </a:r>
            <a:endParaRPr lang="es-CO" sz="3200" dirty="0"/>
          </a:p>
        </p:txBody>
      </p:sp>
    </p:spTree>
    <p:extLst>
      <p:ext uri="{BB962C8B-B14F-4D97-AF65-F5344CB8AC3E}">
        <p14:creationId xmlns:p14="http://schemas.microsoft.com/office/powerpoint/2010/main" val="2203159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64327" y="0"/>
            <a:ext cx="9385331" cy="707886"/>
          </a:xfrm>
          <a:prstGeom prst="rect">
            <a:avLst/>
          </a:prstGeom>
          <a:noFill/>
        </p:spPr>
        <p:txBody>
          <a:bodyPr wrap="square" rtlCol="0">
            <a:spAutoFit/>
          </a:bodyPr>
          <a:lstStyle/>
          <a:p>
            <a:r>
              <a:rPr lang="es-CO" sz="4000" b="1" dirty="0">
                <a:latin typeface="Tahoma" panose="020B0604030504040204" pitchFamily="34" charset="0"/>
                <a:ea typeface="Tahoma" panose="020B0604030504040204" pitchFamily="34" charset="0"/>
                <a:cs typeface="Tahoma" panose="020B0604030504040204" pitchFamily="34" charset="0"/>
              </a:rPr>
              <a:t>Grado sobre grafos Dirigidos:</a:t>
            </a:r>
          </a:p>
        </p:txBody>
      </p:sp>
      <p:sp>
        <p:nvSpPr>
          <p:cNvPr id="3" name="CuadroTexto 2"/>
          <p:cNvSpPr txBox="1"/>
          <p:nvPr/>
        </p:nvSpPr>
        <p:spPr>
          <a:xfrm>
            <a:off x="731511" y="775883"/>
            <a:ext cx="10728977" cy="1569660"/>
          </a:xfrm>
          <a:prstGeom prst="rect">
            <a:avLst/>
          </a:prstGeom>
          <a:noFill/>
        </p:spPr>
        <p:txBody>
          <a:bodyPr wrap="square" rtlCol="0">
            <a:spAutoFit/>
          </a:bodyPr>
          <a:lstStyle/>
          <a:p>
            <a:pPr lvl="0"/>
            <a:r>
              <a:rPr lang="es-ES_tradnl" sz="3200" dirty="0"/>
              <a:t>En el caso de los grafos dirigidos se define:  </a:t>
            </a:r>
            <a:endParaRPr lang="es-CO" sz="3200" dirty="0"/>
          </a:p>
          <a:p>
            <a:r>
              <a:rPr lang="es-ES_tradnl" sz="3200" dirty="0"/>
              <a:t>Grado entrante: Numero de lados que llegan al vértice</a:t>
            </a:r>
            <a:endParaRPr lang="es-CO" sz="3200" dirty="0"/>
          </a:p>
          <a:p>
            <a:r>
              <a:rPr lang="es-ES_tradnl" sz="3200" dirty="0"/>
              <a:t>Grado Saliente: Numero de lados que salen del vértice</a:t>
            </a:r>
            <a:endParaRPr lang="es-CO" sz="3200" dirty="0"/>
          </a:p>
        </p:txBody>
      </p:sp>
      <p:sp>
        <p:nvSpPr>
          <p:cNvPr id="4" name="Elipse 3"/>
          <p:cNvSpPr/>
          <p:nvPr/>
        </p:nvSpPr>
        <p:spPr>
          <a:xfrm>
            <a:off x="5901387" y="292373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1</a:t>
            </a:r>
          </a:p>
        </p:txBody>
      </p:sp>
      <p:sp>
        <p:nvSpPr>
          <p:cNvPr id="5" name="Elipse 4"/>
          <p:cNvSpPr/>
          <p:nvPr/>
        </p:nvSpPr>
        <p:spPr>
          <a:xfrm>
            <a:off x="5901387" y="5427782"/>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a:t>
            </a:r>
          </a:p>
        </p:txBody>
      </p:sp>
      <p:sp>
        <p:nvSpPr>
          <p:cNvPr id="6" name="Elipse 5"/>
          <p:cNvSpPr/>
          <p:nvPr/>
        </p:nvSpPr>
        <p:spPr>
          <a:xfrm>
            <a:off x="4795810" y="4032734"/>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2</a:t>
            </a:r>
          </a:p>
        </p:txBody>
      </p:sp>
      <p:sp>
        <p:nvSpPr>
          <p:cNvPr id="7" name="Elipse 6"/>
          <p:cNvSpPr/>
          <p:nvPr/>
        </p:nvSpPr>
        <p:spPr>
          <a:xfrm>
            <a:off x="7029157" y="4032734"/>
            <a:ext cx="661182" cy="6752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3</a:t>
            </a:r>
          </a:p>
        </p:txBody>
      </p:sp>
      <p:cxnSp>
        <p:nvCxnSpPr>
          <p:cNvPr id="19" name="Conector recto de flecha 18"/>
          <p:cNvCxnSpPr>
            <a:stCxn id="4" idx="5"/>
            <a:endCxn id="7" idx="1"/>
          </p:cNvCxnSpPr>
          <p:nvPr/>
        </p:nvCxnSpPr>
        <p:spPr>
          <a:xfrm>
            <a:off x="6465741" y="3500093"/>
            <a:ext cx="660244" cy="63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p:cNvCxnSpPr>
            <a:stCxn id="7" idx="4"/>
            <a:endCxn id="5" idx="7"/>
          </p:cNvCxnSpPr>
          <p:nvPr/>
        </p:nvCxnSpPr>
        <p:spPr>
          <a:xfrm flipH="1">
            <a:off x="6465741" y="4707983"/>
            <a:ext cx="894007" cy="818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ector recto de flecha 22"/>
          <p:cNvCxnSpPr>
            <a:stCxn id="5" idx="0"/>
            <a:endCxn id="4" idx="4"/>
          </p:cNvCxnSpPr>
          <p:nvPr/>
        </p:nvCxnSpPr>
        <p:spPr>
          <a:xfrm flipV="1">
            <a:off x="6231978" y="3598981"/>
            <a:ext cx="0" cy="18288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ector recto de flecha 24"/>
          <p:cNvCxnSpPr>
            <a:stCxn id="6" idx="6"/>
            <a:endCxn id="7" idx="2"/>
          </p:cNvCxnSpPr>
          <p:nvPr/>
        </p:nvCxnSpPr>
        <p:spPr>
          <a:xfrm>
            <a:off x="5456992" y="4370359"/>
            <a:ext cx="15721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Conector recto de flecha 26"/>
          <p:cNvCxnSpPr>
            <a:stCxn id="4" idx="3"/>
            <a:endCxn id="6" idx="7"/>
          </p:cNvCxnSpPr>
          <p:nvPr/>
        </p:nvCxnSpPr>
        <p:spPr>
          <a:xfrm flipH="1">
            <a:off x="5360164" y="3500093"/>
            <a:ext cx="638051" cy="631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Conector recto de flecha 28"/>
          <p:cNvCxnSpPr>
            <a:stCxn id="5" idx="0"/>
            <a:endCxn id="7" idx="3"/>
          </p:cNvCxnSpPr>
          <p:nvPr/>
        </p:nvCxnSpPr>
        <p:spPr>
          <a:xfrm flipV="1">
            <a:off x="6231978" y="4609095"/>
            <a:ext cx="894007" cy="818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Elipse 29"/>
          <p:cNvSpPr/>
          <p:nvPr/>
        </p:nvSpPr>
        <p:spPr>
          <a:xfrm>
            <a:off x="8693834" y="3261356"/>
            <a:ext cx="422031" cy="452515"/>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1</a:t>
            </a:r>
          </a:p>
        </p:txBody>
      </p:sp>
      <p:sp>
        <p:nvSpPr>
          <p:cNvPr id="31" name="Elipse 30"/>
          <p:cNvSpPr/>
          <p:nvPr/>
        </p:nvSpPr>
        <p:spPr>
          <a:xfrm>
            <a:off x="8679766" y="4382837"/>
            <a:ext cx="422031" cy="452515"/>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2</a:t>
            </a:r>
          </a:p>
        </p:txBody>
      </p:sp>
      <p:sp>
        <p:nvSpPr>
          <p:cNvPr id="32" name="Elipse 31"/>
          <p:cNvSpPr/>
          <p:nvPr/>
        </p:nvSpPr>
        <p:spPr>
          <a:xfrm>
            <a:off x="8693834" y="5526670"/>
            <a:ext cx="422031" cy="452515"/>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4</a:t>
            </a:r>
          </a:p>
        </p:txBody>
      </p:sp>
      <p:sp>
        <p:nvSpPr>
          <p:cNvPr id="33" name="CuadroTexto 32"/>
          <p:cNvSpPr txBox="1"/>
          <p:nvPr/>
        </p:nvSpPr>
        <p:spPr>
          <a:xfrm>
            <a:off x="9454198" y="3154709"/>
            <a:ext cx="2152357" cy="646331"/>
          </a:xfrm>
          <a:prstGeom prst="rect">
            <a:avLst/>
          </a:prstGeom>
          <a:noFill/>
        </p:spPr>
        <p:txBody>
          <a:bodyPr wrap="square" rtlCol="0">
            <a:spAutoFit/>
          </a:bodyPr>
          <a:lstStyle/>
          <a:p>
            <a:r>
              <a:rPr lang="es-CO" b="1" dirty="0"/>
              <a:t>Entrante 1</a:t>
            </a:r>
          </a:p>
          <a:p>
            <a:r>
              <a:rPr lang="es-CO" b="1" dirty="0"/>
              <a:t>Saliente 2</a:t>
            </a:r>
          </a:p>
        </p:txBody>
      </p:sp>
      <p:sp>
        <p:nvSpPr>
          <p:cNvPr id="34" name="Abrir llave 33"/>
          <p:cNvSpPr/>
          <p:nvPr/>
        </p:nvSpPr>
        <p:spPr>
          <a:xfrm>
            <a:off x="9158069" y="3154709"/>
            <a:ext cx="338333" cy="646331"/>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b="1" dirty="0"/>
          </a:p>
        </p:txBody>
      </p:sp>
      <p:sp>
        <p:nvSpPr>
          <p:cNvPr id="35" name="CuadroTexto 34"/>
          <p:cNvSpPr txBox="1"/>
          <p:nvPr/>
        </p:nvSpPr>
        <p:spPr>
          <a:xfrm>
            <a:off x="9465918" y="4263706"/>
            <a:ext cx="2152357" cy="646331"/>
          </a:xfrm>
          <a:prstGeom prst="rect">
            <a:avLst/>
          </a:prstGeom>
          <a:noFill/>
        </p:spPr>
        <p:txBody>
          <a:bodyPr wrap="square" rtlCol="0">
            <a:spAutoFit/>
          </a:bodyPr>
          <a:lstStyle/>
          <a:p>
            <a:r>
              <a:rPr lang="es-CO" b="1" dirty="0"/>
              <a:t>Entrante 1</a:t>
            </a:r>
          </a:p>
          <a:p>
            <a:r>
              <a:rPr lang="es-CO" b="1" dirty="0"/>
              <a:t>Saliente 1</a:t>
            </a:r>
          </a:p>
        </p:txBody>
      </p:sp>
      <p:sp>
        <p:nvSpPr>
          <p:cNvPr id="36" name="Abrir llave 35"/>
          <p:cNvSpPr/>
          <p:nvPr/>
        </p:nvSpPr>
        <p:spPr>
          <a:xfrm>
            <a:off x="9169789" y="4263706"/>
            <a:ext cx="338333" cy="646331"/>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b="1" dirty="0"/>
          </a:p>
        </p:txBody>
      </p:sp>
      <p:sp>
        <p:nvSpPr>
          <p:cNvPr id="37" name="CuadroTexto 36"/>
          <p:cNvSpPr txBox="1"/>
          <p:nvPr/>
        </p:nvSpPr>
        <p:spPr>
          <a:xfrm>
            <a:off x="9435434" y="5457113"/>
            <a:ext cx="2152357" cy="646331"/>
          </a:xfrm>
          <a:prstGeom prst="rect">
            <a:avLst/>
          </a:prstGeom>
          <a:noFill/>
        </p:spPr>
        <p:txBody>
          <a:bodyPr wrap="square" rtlCol="0">
            <a:spAutoFit/>
          </a:bodyPr>
          <a:lstStyle/>
          <a:p>
            <a:r>
              <a:rPr lang="es-CO" b="1" dirty="0"/>
              <a:t>Entrante 1</a:t>
            </a:r>
          </a:p>
          <a:p>
            <a:r>
              <a:rPr lang="es-CO" b="1" dirty="0"/>
              <a:t>Saliente 2</a:t>
            </a:r>
          </a:p>
        </p:txBody>
      </p:sp>
      <p:sp>
        <p:nvSpPr>
          <p:cNvPr id="38" name="Abrir llave 37"/>
          <p:cNvSpPr/>
          <p:nvPr/>
        </p:nvSpPr>
        <p:spPr>
          <a:xfrm>
            <a:off x="9139305" y="5457113"/>
            <a:ext cx="338333" cy="646331"/>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b="1" dirty="0"/>
          </a:p>
        </p:txBody>
      </p:sp>
      <p:sp>
        <p:nvSpPr>
          <p:cNvPr id="39" name="Nube 38"/>
          <p:cNvSpPr/>
          <p:nvPr/>
        </p:nvSpPr>
        <p:spPr>
          <a:xfrm>
            <a:off x="257080" y="2851480"/>
            <a:ext cx="4441902" cy="3000680"/>
          </a:xfrm>
          <a:prstGeom prst="cloud">
            <a:avLst/>
          </a:prstGeom>
          <a:solidFill>
            <a:srgbClr val="00B0F0"/>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_tradnl" sz="2400" b="1" dirty="0">
                <a:solidFill>
                  <a:schemeClr val="accent5">
                    <a:lumMod val="75000"/>
                  </a:schemeClr>
                </a:solidFill>
              </a:rPr>
              <a:t>El grado total </a:t>
            </a:r>
            <a:r>
              <a:rPr lang="es-ES_tradnl" sz="2400" dirty="0"/>
              <a:t>es la suma del grado entrante más el saliente en cada vértice.</a:t>
            </a:r>
            <a:endParaRPr lang="es-CO" sz="2400" dirty="0"/>
          </a:p>
        </p:txBody>
      </p:sp>
    </p:spTree>
    <p:extLst>
      <p:ext uri="{BB962C8B-B14F-4D97-AF65-F5344CB8AC3E}">
        <p14:creationId xmlns:p14="http://schemas.microsoft.com/office/powerpoint/2010/main" val="3363699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2007</TotalTime>
  <Words>1598</Words>
  <Application>Microsoft Office PowerPoint</Application>
  <PresentationFormat>Widescreen</PresentationFormat>
  <Paragraphs>333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Tahoma</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Sofia</dc:creator>
  <cp:lastModifiedBy>Quiroga1, Andres</cp:lastModifiedBy>
  <cp:revision>76</cp:revision>
  <dcterms:created xsi:type="dcterms:W3CDTF">2019-10-14T03:04:58Z</dcterms:created>
  <dcterms:modified xsi:type="dcterms:W3CDTF">2023-10-27T14:53:20Z</dcterms:modified>
</cp:coreProperties>
</file>